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350" r:id="rId2"/>
    <p:sldId id="351" r:id="rId3"/>
    <p:sldId id="352" r:id="rId4"/>
    <p:sldId id="346" r:id="rId5"/>
    <p:sldId id="326" r:id="rId6"/>
    <p:sldId id="320" r:id="rId7"/>
    <p:sldId id="324" r:id="rId8"/>
    <p:sldId id="314" r:id="rId9"/>
    <p:sldId id="339" r:id="rId10"/>
    <p:sldId id="315" r:id="rId11"/>
    <p:sldId id="327" r:id="rId12"/>
    <p:sldId id="329" r:id="rId13"/>
    <p:sldId id="344" r:id="rId14"/>
    <p:sldId id="345" r:id="rId15"/>
    <p:sldId id="301" r:id="rId16"/>
    <p:sldId id="340" r:id="rId17"/>
    <p:sldId id="341" r:id="rId18"/>
    <p:sldId id="348" r:id="rId19"/>
    <p:sldId id="342" r:id="rId20"/>
    <p:sldId id="349" r:id="rId21"/>
    <p:sldId id="332" r:id="rId22"/>
    <p:sldId id="334" r:id="rId23"/>
    <p:sldId id="335" r:id="rId24"/>
    <p:sldId id="272" r:id="rId25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744"/>
    <a:srgbClr val="04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51" autoAdjust="0"/>
    <p:restoredTop sz="94667" autoAdjust="0"/>
  </p:normalViewPr>
  <p:slideViewPr>
    <p:cSldViewPr snapToGrid="0">
      <p:cViewPr varScale="1">
        <p:scale>
          <a:sx n="46" d="100"/>
          <a:sy n="46" d="100"/>
        </p:scale>
        <p:origin x="52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0BC5254-6545-3142-A0FF-357F7F99C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8434" y="-343584"/>
            <a:ext cx="5564833" cy="6674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8C9BCE-B389-4641-8CD6-56FE3262E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399" y="1122363"/>
            <a:ext cx="6230963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E274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41459-89FE-5645-8D64-1DC91B7F6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399" y="3602038"/>
            <a:ext cx="623096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2D3C8C-5408-914E-8A84-30E567691363}"/>
              </a:ext>
            </a:extLst>
          </p:cNvPr>
          <p:cNvSpPr/>
          <p:nvPr userDrawn="1"/>
        </p:nvSpPr>
        <p:spPr>
          <a:xfrm>
            <a:off x="-1121228" y="5759450"/>
            <a:ext cx="14434457" cy="2197100"/>
          </a:xfrm>
          <a:prstGeom prst="ellipse">
            <a:avLst/>
          </a:prstGeom>
          <a:solidFill>
            <a:srgbClr val="0E2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402CB7-1E85-4348-ABC8-5FF1254363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8025" y="6176963"/>
            <a:ext cx="823036" cy="6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3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B53AE-896E-CC4F-9426-8A2A56F7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9D07A-94F2-E94E-B62E-F17361718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782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6253-449D-5243-A70B-0DEAC3F19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DDEC4-4789-2E4B-B874-5CDFC4F0A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CCF39-10C7-294C-B19E-B165E63CC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683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C000F-8228-8841-8931-AE9812CFA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536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16247E54-43AA-354B-8479-0ED7387CF001}"/>
              </a:ext>
            </a:extLst>
          </p:cNvPr>
          <p:cNvSpPr/>
          <p:nvPr userDrawn="1"/>
        </p:nvSpPr>
        <p:spPr>
          <a:xfrm>
            <a:off x="-1015210" y="5759450"/>
            <a:ext cx="14434457" cy="2197100"/>
          </a:xfrm>
          <a:prstGeom prst="ellipse">
            <a:avLst/>
          </a:prstGeom>
          <a:solidFill>
            <a:srgbClr val="0E2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FFAB70-616A-1948-996A-562D71EF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AU" b="1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BB301-F180-E84E-8B52-14DC81731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33AC17-64DB-E04C-B11D-9C5A510ED22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88025" y="6176963"/>
            <a:ext cx="823036" cy="6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9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3" r:id="rId3"/>
    <p:sldLayoutId id="214748376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AU" sz="4400" b="0" i="0" kern="1200" smtClean="0">
          <a:solidFill>
            <a:srgbClr val="0E2744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ystem Font Regular"/>
        <a:buChar char="-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idsguardian.nsw.gov.a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0BAF0-92E3-4643-B73A-C01190A95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tx1"/>
                </a:solidFill>
                <a:cs typeface="Arial" panose="020B0604020202020204" pitchFamily="34" charset="0"/>
              </a:rPr>
              <a:t>WWCC and RDA (NSW)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59B53D-EAB7-284D-916A-E0AA45146C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  <a:cs typeface="Arial" panose="020B0604020202020204" pitchFamily="34" charset="0"/>
              </a:rPr>
              <a:t>State Administration Workshop</a:t>
            </a:r>
          </a:p>
          <a:p>
            <a:r>
              <a:rPr lang="en-AU" dirty="0">
                <a:cs typeface="Arial" panose="020B0604020202020204" pitchFamily="34" charset="0"/>
              </a:rPr>
              <a:t>Lucy Pentony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D5DE1FC-623D-4A2F-8D37-B396F4AF9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588" y="1030288"/>
            <a:ext cx="1237630" cy="97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519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041FA2F-ACFF-1C45-BA2F-0BDDC604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cs typeface="Arial" panose="020B0604020202020204" pitchFamily="34" charset="0"/>
              </a:rPr>
              <a:t>Official RDA (NSW) Spreadsheet</a:t>
            </a:r>
            <a:endParaRPr lang="en-US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6C38E63-882E-CF4B-89C5-0B3EE67019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534557"/>
              </p:ext>
            </p:extLst>
          </p:nvPr>
        </p:nvGraphicFramePr>
        <p:xfrm>
          <a:off x="838200" y="1690688"/>
          <a:ext cx="10515600" cy="3890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Worksheet" r:id="rId3" imgW="10350500" imgH="3416300" progId="Excel.Sheet.12">
                  <p:embed/>
                </p:oleObj>
              </mc:Choice>
              <mc:Fallback>
                <p:oleObj name="Worksheet" r:id="rId3" imgW="10350500" imgH="3416300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025281A-3C4F-4120-BAF1-317D4EA3E5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690688"/>
                        <a:ext cx="10515600" cy="3890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84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EB8CC-9930-4477-A564-0662A2D27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cs typeface="Arial" panose="020B0604020202020204" pitchFamily="34" charset="0"/>
              </a:rPr>
              <a:t>RDA (NSW) RAM DOC ESR - 06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6A892-A42A-4CFE-9622-8F1E1FA8E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sz="3200" dirty="0">
              <a:solidFill>
                <a:schemeClr val="tx1"/>
              </a:solidFill>
            </a:endParaRPr>
          </a:p>
          <a:p>
            <a:endParaRPr lang="en-AU" dirty="0"/>
          </a:p>
          <a:p>
            <a:r>
              <a:rPr lang="en-AU" sz="3200" dirty="0">
                <a:solidFill>
                  <a:schemeClr val="tx1"/>
                </a:solidFill>
              </a:rPr>
              <a:t>It is RDA (NSW)’s position that the safety, welfare and well-being of children and, in particular, protecting them from child abuse, is the paramount consideration</a:t>
            </a:r>
          </a:p>
          <a:p>
            <a:pPr marL="0" indent="0">
              <a:buNone/>
            </a:pPr>
            <a:endParaRPr lang="en-A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919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D2F1-805A-4364-A8F7-17B9DEB62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Who has to complete a WWCC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C8FD7-623B-4BD6-98DF-D3DAA6F72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>
                <a:solidFill>
                  <a:schemeClr val="tx1"/>
                </a:solidFill>
              </a:rPr>
              <a:t>All existing and new workers/volunteers will be asked to obtain this check on commencement (if they do not already have one).</a:t>
            </a:r>
          </a:p>
          <a:p>
            <a:endParaRPr lang="en-AU" sz="3200" dirty="0">
              <a:solidFill>
                <a:schemeClr val="tx1"/>
              </a:solidFill>
            </a:endParaRPr>
          </a:p>
          <a:p>
            <a:r>
              <a:rPr lang="en-AU" sz="3200" dirty="0">
                <a:solidFill>
                  <a:schemeClr val="tx1"/>
                </a:solidFill>
              </a:rPr>
              <a:t>New workers/volunteers will NOT be able to commence working/volunteering while their application is proceeding through the application and verification process.</a:t>
            </a:r>
          </a:p>
        </p:txBody>
      </p:sp>
    </p:spTree>
    <p:extLst>
      <p:ext uri="{BB962C8B-B14F-4D97-AF65-F5344CB8AC3E}">
        <p14:creationId xmlns:p14="http://schemas.microsoft.com/office/powerpoint/2010/main" val="2940911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8CDC4-7E92-4ACE-B66F-0EE8D729C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WWCC Exemptions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FAE74-CEDA-4685-B103-6115ACF20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>
                <a:solidFill>
                  <a:schemeClr val="tx1"/>
                </a:solidFill>
              </a:rPr>
              <a:t>Not all RDA (NSW) or a Centre’s volunteers will be required to have a WWC check. However, persons not eligible for the WWCC are still required to complete VOL-02 Volunteer Form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2941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A4C25-C6F8-45FC-8B1F-68716F1E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WWCC Exemptions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DC45F-7231-463F-8D0F-9F7389F79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Children under the age of 18 do not require a WWCC</a:t>
            </a:r>
          </a:p>
          <a:p>
            <a:endParaRPr lang="en-GB" sz="3200" dirty="0"/>
          </a:p>
          <a:p>
            <a:r>
              <a:rPr lang="en-AU" sz="3200" dirty="0">
                <a:solidFill>
                  <a:schemeClr val="tx1"/>
                </a:solidFill>
              </a:rPr>
              <a:t>Visitors to a Centre and Riders 18 and  over do not require a WWCC but must be supervised at all times by a responsible adult associated with the Centre who has a valid WWCC.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5371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CC2556-867C-8A43-AAE1-AF43A35B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cs typeface="Arial" panose="020B0604020202020204" pitchFamily="34" charset="0"/>
              </a:rPr>
              <a:t>WWCC Process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F483DD-2FB8-FC43-930B-4C3027D3B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AU" sz="3200" dirty="0"/>
              <a:t>The first stage of the Check is completed online by all workers/volunteers to received an application number</a:t>
            </a:r>
          </a:p>
          <a:p>
            <a:pPr>
              <a:buClr>
                <a:schemeClr val="tx1"/>
              </a:buClr>
            </a:pPr>
            <a:endParaRPr lang="en-AU" sz="3200" dirty="0"/>
          </a:p>
          <a:p>
            <a:pPr>
              <a:buClr>
                <a:schemeClr val="tx1"/>
              </a:buClr>
            </a:pPr>
            <a:r>
              <a:rPr lang="en-AU" sz="3200" dirty="0"/>
              <a:t>This can be done on the Office of Children’s Guardian website </a:t>
            </a:r>
            <a:r>
              <a:rPr lang="en-AU" sz="3200" u="sng" dirty="0">
                <a:hlinkClick r:id="rId2"/>
              </a:rPr>
              <a:t>http://www.kidsguardian.nsw.gov.au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37578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A7CE9-D1A2-40A1-AC5C-2B8E15365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>
                <a:cs typeface="Arial" panose="020B0604020202020204" pitchFamily="34" charset="0"/>
              </a:rPr>
              <a:t>WWCC</a:t>
            </a:r>
            <a:r>
              <a:rPr lang="en-AU" sz="4900" dirty="0">
                <a:cs typeface="Arial" panose="020B0604020202020204" pitchFamily="34" charset="0"/>
              </a:rPr>
              <a:t> </a:t>
            </a:r>
            <a:r>
              <a:rPr lang="en-AU" sz="4000" dirty="0">
                <a:cs typeface="Arial" panose="020B0604020202020204" pitchFamily="34" charset="0"/>
              </a:rPr>
              <a:t>Process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E4D54-F0F1-4197-A395-E3052C282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200" dirty="0"/>
              <a:t>The applicant will need to take the  application number and proof of identity to a NSW Service Centre.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0352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738DE1B-EA51-9D4F-A770-0BBE36A56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WWCC Process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39D125-6AE7-524C-B103-9437E5E7E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This </a:t>
            </a:r>
            <a:r>
              <a:rPr lang="en-AU" sz="3200" dirty="0"/>
              <a:t>number</a:t>
            </a:r>
            <a:r>
              <a:rPr lang="en-AU" dirty="0"/>
              <a:t> needs to be provided to your Centre Secretary to verify.</a:t>
            </a:r>
          </a:p>
          <a:p>
            <a:endParaRPr lang="en-AU" dirty="0"/>
          </a:p>
          <a:p>
            <a:r>
              <a:rPr lang="en-AU" dirty="0"/>
              <a:t> The Centre Secretary will provide it to SO</a:t>
            </a:r>
          </a:p>
        </p:txBody>
      </p:sp>
    </p:spTree>
    <p:extLst>
      <p:ext uri="{BB962C8B-B14F-4D97-AF65-F5344CB8AC3E}">
        <p14:creationId xmlns:p14="http://schemas.microsoft.com/office/powerpoint/2010/main" val="3078373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45899-A31B-44FF-84E8-67552603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>
                <a:cs typeface="Arial" panose="020B0604020202020204" pitchFamily="34" charset="0"/>
              </a:rPr>
              <a:t>WWCC Process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D7D67-B80B-4EC2-82E3-948711ECB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en-AU" sz="3200" dirty="0"/>
              <a:t>SO will verify again and let the Centre know the result from OCG</a:t>
            </a:r>
          </a:p>
          <a:p>
            <a:pPr marL="457200" indent="-457200" fontAlgn="base">
              <a:lnSpc>
                <a:spcPct val="115000"/>
              </a:lnSpc>
              <a:spcAft>
                <a:spcPts val="1000"/>
              </a:spcAft>
              <a:buClr>
                <a:schemeClr val="accent1"/>
              </a:buClr>
              <a:buFont typeface="Wingdings 3" panose="05040102010807070707" pitchFamily="18" charset="2"/>
              <a:buChar char="´"/>
            </a:pP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917732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80109-CFBA-417D-8F61-DB0FBD0F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 panose="020B0604020202020204" pitchFamily="34" charset="0"/>
              </a:rPr>
              <a:t>WWCC Process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49E9F-D0DC-4B4A-BBB9-38A075C6E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15000"/>
              </a:lnSpc>
              <a:spcAft>
                <a:spcPts val="1000"/>
              </a:spcAft>
              <a:buClr>
                <a:schemeClr val="tx1"/>
              </a:buClr>
            </a:pPr>
            <a:r>
              <a:rPr lang="en-AU" sz="3200" dirty="0"/>
              <a:t>It is the Centre’s responsibility to provide this number to RDA (NSW) so we know you have had the check done</a:t>
            </a:r>
          </a:p>
          <a:p>
            <a:pPr fontAlgn="base">
              <a:lnSpc>
                <a:spcPct val="115000"/>
              </a:lnSpc>
              <a:spcAft>
                <a:spcPts val="1000"/>
              </a:spcAft>
              <a:buClr>
                <a:schemeClr val="tx1"/>
              </a:buClr>
            </a:pPr>
            <a:r>
              <a:rPr lang="en-AU" sz="3200" dirty="0"/>
              <a:t>There is no fee for volunteers</a:t>
            </a:r>
          </a:p>
          <a:p>
            <a:pPr>
              <a:buClr>
                <a:schemeClr val="tx1"/>
              </a:buClr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1132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1B6F6-4FAC-A349-9559-9BC4A5C34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CFA5A-F9F8-184C-807D-2FB80A800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WWCC – Government Compliance</a:t>
            </a:r>
          </a:p>
          <a:p>
            <a:r>
              <a:rPr lang="en-AU" sz="3200" dirty="0"/>
              <a:t>What does State Office need to know</a:t>
            </a:r>
          </a:p>
        </p:txBody>
      </p:sp>
    </p:spTree>
    <p:extLst>
      <p:ext uri="{BB962C8B-B14F-4D97-AF65-F5344CB8AC3E}">
        <p14:creationId xmlns:p14="http://schemas.microsoft.com/office/powerpoint/2010/main" val="2779495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3FD4-B0AB-6940-96C6-B63FE69D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cs typeface="Arial" panose="020B0604020202020204" pitchFamily="34" charset="0"/>
              </a:rPr>
              <a:t>WWCC Process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76A4E-9722-2145-B282-6FB7DFFCA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Should a worker/volunteer refuse to complete a Working With Children Check they are to be stood down from their activities immediately and SO advised.</a:t>
            </a:r>
          </a:p>
        </p:txBody>
      </p:sp>
    </p:spTree>
    <p:extLst>
      <p:ext uri="{BB962C8B-B14F-4D97-AF65-F5344CB8AC3E}">
        <p14:creationId xmlns:p14="http://schemas.microsoft.com/office/powerpoint/2010/main" val="217229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05541-1BB7-41DB-B52C-0F693D9D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 panose="020B0604020202020204" pitchFamily="34" charset="0"/>
              </a:rPr>
              <a:t>WWCC Process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36CEC-93F8-4F67-B109-3DE30DB5A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RDA (NSW) and its affiliated Centres must not commence employing/allow a person to commence volunteering, enlist or continue to employ or allow a person to continue to volunteer, a worker/volunteer in child-related work if RDA (NSW) or its affiliated Centres knows or has reasonable cause to believe that the worker/volunteer is: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3658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F597-AF9F-4CC1-8C51-D2ADF665D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 panose="020B0604020202020204" pitchFamily="34" charset="0"/>
              </a:rPr>
              <a:t>WWCC Process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3DF6A-72EC-4BA4-B80F-AA6B2FFE0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Not the holder of a working with children check clearance that authorises that work/volunteering and that there is no current application by the worker/volunteer to the Children’s Guardian for a clearance of a class applicable to that work/volunteering, or</a:t>
            </a:r>
          </a:p>
          <a:p>
            <a:r>
              <a:rPr lang="en-AU" sz="3200" dirty="0"/>
              <a:t>Subject to an interim bar.</a:t>
            </a:r>
          </a:p>
          <a:p>
            <a:pPr lvl="1"/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127552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1DE30-64ED-4E04-A774-1874F8DF4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Centre Compliance with SO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C8AAB-CCA2-4157-B250-138F2D1D8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900" dirty="0"/>
              <a:t>Since 2016 RDA Centres began sending WWCC numbers to SO as a requirement</a:t>
            </a:r>
          </a:p>
          <a:p>
            <a:r>
              <a:rPr lang="en-GB" sz="2900" dirty="0"/>
              <a:t>SO completes a WWCC spreadsheet for each year for all the Centres</a:t>
            </a:r>
          </a:p>
          <a:p>
            <a:r>
              <a:rPr lang="en-GB" sz="2900" dirty="0"/>
              <a:t>Most Centres are now verifying their own volunteers/workers and sending the data to SO</a:t>
            </a:r>
          </a:p>
          <a:p>
            <a:r>
              <a:rPr lang="en-GB" sz="2900" dirty="0"/>
              <a:t> SO re verifies the information as the data sent by the Centres is not always accurate. The RDA (NSW) spreadsheet needs to have the correct data</a:t>
            </a:r>
          </a:p>
          <a:p>
            <a:pPr marL="0" indent="0">
              <a:buNone/>
            </a:pPr>
            <a:endParaRPr lang="en-AU" sz="2900" dirty="0"/>
          </a:p>
        </p:txBody>
      </p:sp>
    </p:spTree>
    <p:extLst>
      <p:ext uri="{BB962C8B-B14F-4D97-AF65-F5344CB8AC3E}">
        <p14:creationId xmlns:p14="http://schemas.microsoft.com/office/powerpoint/2010/main" val="703840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4" descr="Image result for images for sage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4" name="AutoShape 26" descr="Image result for images for sage found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1EA1A7-63B0-F84B-B29F-EC92EC894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Thank-you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5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902A3-654E-6A4F-8DDE-B0C4625F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NSW Government Requirement OCG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DA59D-18E8-1646-83BB-C7AC1DEDC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>
                <a:cs typeface="Arial" panose="020B0604020202020204" pitchFamily="34" charset="0"/>
              </a:rPr>
              <a:t>The WWCC is a mandatory  requirement of the Government as of the 1st April 2016</a:t>
            </a:r>
          </a:p>
        </p:txBody>
      </p:sp>
    </p:spTree>
    <p:extLst>
      <p:ext uri="{BB962C8B-B14F-4D97-AF65-F5344CB8AC3E}">
        <p14:creationId xmlns:p14="http://schemas.microsoft.com/office/powerpoint/2010/main" val="34520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E5662-59C7-408B-89DE-0D492EE5A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GB" dirty="0"/>
              <a:t>NSW Government Requirement OCG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1B99F-99D1-48F5-9532-E2828B57F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  <a:cs typeface="Arial" panose="020B0604020202020204" pitchFamily="34" charset="0"/>
              </a:rPr>
              <a:t>It is a requirement for people who work or volunteer in child-related work. It involves a national criminal history check and a review of findings of workplace misconduct</a:t>
            </a:r>
            <a:endParaRPr lang="en-AU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359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EDC2-F647-4534-BB20-53ECDA458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Government Requirement OCG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B64D7-C529-4244-8A75-68A3A0F96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  <a:cs typeface="Arial" panose="020B0604020202020204" pitchFamily="34" charset="0"/>
              </a:rPr>
              <a:t>The result of a Working With Children Check is either a clearance to work with children for five years, or a bar against working with children. Cleared applicants are subject to ongoing monitoring and relevant new records may lead to the clearance being revoked.</a:t>
            </a:r>
            <a:endParaRPr lang="en-AU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12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F170AB3-7C24-6243-B4F4-CC101557A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Government Requirement OCG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239A64-EB26-954D-8884-5A6663354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GB" sz="3200" dirty="0">
                <a:solidFill>
                  <a:srgbClr val="0E2744"/>
                </a:solidFill>
              </a:rPr>
              <a:t>OCG will contact the individual volunteer or worker 3 months prior to the WWCC is due to expire</a:t>
            </a:r>
          </a:p>
          <a:p>
            <a:pPr>
              <a:buClr>
                <a:schemeClr val="tx1"/>
              </a:buClr>
            </a:pPr>
            <a:r>
              <a:rPr lang="en-GB" sz="3200" dirty="0">
                <a:solidFill>
                  <a:srgbClr val="0E2744"/>
                </a:solidFill>
              </a:rPr>
              <a:t>Volunteers must make sure their contact details are current with OCG</a:t>
            </a:r>
            <a:endParaRPr lang="en-AU" sz="3200" dirty="0">
              <a:solidFill>
                <a:srgbClr val="0E27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4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4B3027-0C55-6D4D-8CF4-93C163BF7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Government Requirement OCG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9CB1F-705D-F442-A65A-B88188A0F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It is illegal to volunteer  or work with an expired WWCC Number</a:t>
            </a:r>
          </a:p>
        </p:txBody>
      </p:sp>
    </p:spTree>
    <p:extLst>
      <p:ext uri="{BB962C8B-B14F-4D97-AF65-F5344CB8AC3E}">
        <p14:creationId xmlns:p14="http://schemas.microsoft.com/office/powerpoint/2010/main" val="401466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B31AB-6B72-3143-B929-4BF88EA1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cs typeface="Arial" panose="020B0604020202020204" pitchFamily="34" charset="0"/>
              </a:rPr>
              <a:t>RDA (NSW) RAM DOC– ESR-06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72BC6-21EC-4C45-9377-4D295F22C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chemeClr val="tx1"/>
              </a:buClr>
            </a:pPr>
            <a:r>
              <a:rPr lang="en-AU" sz="3200" dirty="0"/>
              <a:t>ESR – 06 </a:t>
            </a:r>
            <a:r>
              <a:rPr lang="x-none" sz="3200" dirty="0"/>
              <a:t>outlines all the requirements of the </a:t>
            </a:r>
            <a:r>
              <a:rPr lang="en-AU" sz="3200" dirty="0"/>
              <a:t>WWCC (as per O</a:t>
            </a:r>
            <a:r>
              <a:rPr lang="x-none" sz="3200" dirty="0"/>
              <a:t>ffice of Children’s Guardian</a:t>
            </a:r>
            <a:r>
              <a:rPr lang="en-AU" sz="3200" dirty="0"/>
              <a:t>)</a:t>
            </a:r>
            <a:r>
              <a:rPr lang="x-none" sz="3200" dirty="0"/>
              <a:t> </a:t>
            </a:r>
            <a:endParaRPr lang="en-AU" sz="3200" dirty="0"/>
          </a:p>
          <a:p>
            <a:pPr lvl="0">
              <a:buClr>
                <a:schemeClr val="tx1"/>
              </a:buClr>
            </a:pPr>
            <a:r>
              <a:rPr lang="en-AU" sz="3200" dirty="0"/>
              <a:t>Information sent by the Centre to the SO for verification. Cent</a:t>
            </a:r>
            <a:r>
              <a:rPr lang="x-none" sz="3200" dirty="0"/>
              <a:t>re is to provide</a:t>
            </a:r>
            <a:r>
              <a:rPr lang="en-AU" sz="3200" dirty="0"/>
              <a:t>:</a:t>
            </a:r>
          </a:p>
          <a:p>
            <a:pPr lvl="1">
              <a:buClr>
                <a:schemeClr val="tx1"/>
              </a:buClr>
            </a:pPr>
            <a:r>
              <a:rPr lang="x-none" sz="3200" dirty="0"/>
              <a:t>Surname</a:t>
            </a:r>
            <a:endParaRPr lang="en-GB" sz="3200" dirty="0"/>
          </a:p>
          <a:p>
            <a:pPr lvl="1">
              <a:buClr>
                <a:schemeClr val="tx1"/>
              </a:buClr>
            </a:pPr>
            <a:r>
              <a:rPr lang="en-AU" sz="3200" dirty="0"/>
              <a:t> DOB</a:t>
            </a:r>
          </a:p>
          <a:p>
            <a:pPr lvl="1">
              <a:buClr>
                <a:schemeClr val="tx1"/>
              </a:buClr>
            </a:pPr>
            <a:r>
              <a:rPr lang="en-AU" sz="3200" dirty="0"/>
              <a:t> </a:t>
            </a:r>
            <a:r>
              <a:rPr lang="x-none" sz="3200" dirty="0"/>
              <a:t>Working with Children Check (or application) number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84205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5886C-796B-4F43-9097-042EFCFEB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 sz="4000" dirty="0">
                <a:cs typeface="Arial" panose="020B0604020202020204" pitchFamily="34" charset="0"/>
              </a:rPr>
              <a:t>RDA (NSW) RAM DOC– ESR-06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DDA9C-1524-49CE-AB79-19994A173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lvl="0"/>
            <a:r>
              <a:rPr lang="en-AU" sz="3200" dirty="0"/>
              <a:t>Volunteer information will only be accepted on the official RDA (NSW) WWCC spreadsheet</a:t>
            </a:r>
          </a:p>
          <a:p>
            <a:pPr marL="0" indent="0">
              <a:buNone/>
            </a:pPr>
            <a:r>
              <a:rPr lang="en-AU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49543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</TotalTime>
  <Words>767</Words>
  <Application>Microsoft Office PowerPoint</Application>
  <PresentationFormat>Widescreen</PresentationFormat>
  <Paragraphs>69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Open Sans</vt:lpstr>
      <vt:lpstr>System Font Regular</vt:lpstr>
      <vt:lpstr>Wingdings 3</vt:lpstr>
      <vt:lpstr>Office Theme</vt:lpstr>
      <vt:lpstr>Worksheet</vt:lpstr>
      <vt:lpstr>WWCC and RDA (NSW)</vt:lpstr>
      <vt:lpstr>Agenda</vt:lpstr>
      <vt:lpstr>NSW Government Requirement OCG</vt:lpstr>
      <vt:lpstr>NSW Government Requirement OCG</vt:lpstr>
      <vt:lpstr>Government Requirement OCG</vt:lpstr>
      <vt:lpstr>Government Requirement OCG</vt:lpstr>
      <vt:lpstr>Government Requirement OCG</vt:lpstr>
      <vt:lpstr>RDA (NSW) RAM DOC– ESR-06</vt:lpstr>
      <vt:lpstr>RDA (NSW) RAM DOC– ESR-06</vt:lpstr>
      <vt:lpstr>Official RDA (NSW) Spreadsheet</vt:lpstr>
      <vt:lpstr>RDA (NSW) RAM DOC ESR - 06</vt:lpstr>
      <vt:lpstr>Who has to complete a WWCC</vt:lpstr>
      <vt:lpstr>WWCC Exemptions</vt:lpstr>
      <vt:lpstr>WWCC Exemptions</vt:lpstr>
      <vt:lpstr>WWCC Process</vt:lpstr>
      <vt:lpstr>WWCC Process</vt:lpstr>
      <vt:lpstr>WWCC Process</vt:lpstr>
      <vt:lpstr>WWCC Process</vt:lpstr>
      <vt:lpstr>WWCC Process</vt:lpstr>
      <vt:lpstr>WWCC Process</vt:lpstr>
      <vt:lpstr>WWCC Process</vt:lpstr>
      <vt:lpstr>WWCC Process</vt:lpstr>
      <vt:lpstr>Centre Compliance with SO</vt:lpstr>
      <vt:lpstr>Thank-you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Hamilton</dc:creator>
  <cp:lastModifiedBy>Lucy</cp:lastModifiedBy>
  <cp:revision>234</cp:revision>
  <cp:lastPrinted>2017-05-04T03:10:59Z</cp:lastPrinted>
  <dcterms:created xsi:type="dcterms:W3CDTF">2015-04-30T01:00:29Z</dcterms:created>
  <dcterms:modified xsi:type="dcterms:W3CDTF">2019-05-01T21:56:32Z</dcterms:modified>
</cp:coreProperties>
</file>