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330" r:id="rId3"/>
    <p:sldId id="332" r:id="rId4"/>
    <p:sldId id="334" r:id="rId5"/>
    <p:sldId id="335" r:id="rId6"/>
    <p:sldId id="331" r:id="rId7"/>
    <p:sldId id="336" r:id="rId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39" autoAdjust="0"/>
    <p:restoredTop sz="94660"/>
  </p:normalViewPr>
  <p:slideViewPr>
    <p:cSldViewPr snapToGrid="0">
      <p:cViewPr varScale="1">
        <p:scale>
          <a:sx n="73" d="100"/>
          <a:sy n="73" d="100"/>
        </p:scale>
        <p:origin x="35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626192-177D-4184-B97D-6219E493BC0C}" type="datetimeFigureOut">
              <a:rPr lang="en-AU" smtClean="0"/>
              <a:pPr/>
              <a:t>3/05/2019</a:t>
            </a:fld>
            <a:endParaRPr lang="en-AU"/>
          </a:p>
        </p:txBody>
      </p:sp>
      <p:sp>
        <p:nvSpPr>
          <p:cNvPr id="5" name="Footer Placeholder 4"/>
          <p:cNvSpPr>
            <a:spLocks noGrp="1"/>
          </p:cNvSpPr>
          <p:nvPr>
            <p:ph type="ftr" sz="quarter" idx="11"/>
          </p:nvPr>
        </p:nvSpPr>
        <p:spPr/>
        <p:txBody>
          <a:bodyPr/>
          <a:lstStyle/>
          <a:p>
            <a:endParaRPr lang="en-A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242066349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626192-177D-4184-B97D-6219E493BC0C}" type="datetimeFigureOut">
              <a:rPr lang="en-AU" smtClean="0"/>
              <a:pPr/>
              <a:t>3/05/2019</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235166272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626192-177D-4184-B97D-6219E493BC0C}" type="datetimeFigureOut">
              <a:rPr lang="en-AU" smtClean="0"/>
              <a:pPr/>
              <a:t>3/05/2019</a:t>
            </a:fld>
            <a:endParaRPr lang="en-AU"/>
          </a:p>
        </p:txBody>
      </p:sp>
      <p:sp>
        <p:nvSpPr>
          <p:cNvPr id="5" name="Footer Placeholder 4"/>
          <p:cNvSpPr>
            <a:spLocks noGrp="1"/>
          </p:cNvSpPr>
          <p:nvPr>
            <p:ph type="ftr" sz="quarter" idx="11"/>
          </p:nvPr>
        </p:nvSpPr>
        <p:spPr/>
        <p:txBody>
          <a:bodyPr/>
          <a:lstStyle/>
          <a:p>
            <a:endParaRPr lang="en-A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4EB2566-BF32-4409-B774-3ED0B75E909C}" type="slidenum">
              <a:rPr lang="en-AU" smtClean="0"/>
              <a:pPr/>
              <a:t>‹#›</a:t>
            </a:fld>
            <a:endParaRPr lang="en-A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38643305"/>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6626192-177D-4184-B97D-6219E493BC0C}" type="datetimeFigureOut">
              <a:rPr lang="en-AU" smtClean="0"/>
              <a:pPr/>
              <a:t>3/05/2019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365265768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6626192-177D-4184-B97D-6219E493BC0C}" type="datetimeFigureOut">
              <a:rPr lang="en-AU" smtClean="0"/>
              <a:pPr/>
              <a:t>3/05/2019</a:t>
            </a:fld>
            <a:endParaRPr lang="en-AU"/>
          </a:p>
        </p:txBody>
      </p:sp>
      <p:sp>
        <p:nvSpPr>
          <p:cNvPr id="6" name="Footer Placeholder 5"/>
          <p:cNvSpPr>
            <a:spLocks noGrp="1"/>
          </p:cNvSpPr>
          <p:nvPr>
            <p:ph type="ftr" sz="quarter" idx="11"/>
          </p:nvPr>
        </p:nvSpPr>
        <p:spPr/>
        <p:txBody>
          <a:bodyPr/>
          <a:lstStyle/>
          <a:p>
            <a:endParaRPr lang="en-A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EB2566-BF32-4409-B774-3ED0B75E909C}" type="slidenum">
              <a:rPr lang="en-AU" smtClean="0"/>
              <a:pPr/>
              <a:t>‹#›</a:t>
            </a:fld>
            <a:endParaRPr lang="en-A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08694339"/>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6626192-177D-4184-B97D-6219E493BC0C}" type="datetimeFigureOut">
              <a:rPr lang="en-AU" smtClean="0"/>
              <a:pPr/>
              <a:t>3/05/2019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2594708915"/>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626192-177D-4184-B97D-6219E493BC0C}" type="datetimeFigureOut">
              <a:rPr lang="en-AU" smtClean="0"/>
              <a:pPr/>
              <a:t>3/05/2019</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2711363046"/>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626192-177D-4184-B97D-6219E493BC0C}" type="datetimeFigureOut">
              <a:rPr lang="en-AU" smtClean="0"/>
              <a:pPr/>
              <a:t>3/05/2019</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82856269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626192-177D-4184-B97D-6219E493BC0C}" type="datetimeFigureOut">
              <a:rPr lang="en-AU" smtClean="0"/>
              <a:pPr/>
              <a:t>3/05/2019</a:t>
            </a:fld>
            <a:endParaRPr lang="en-AU"/>
          </a:p>
        </p:txBody>
      </p:sp>
      <p:sp>
        <p:nvSpPr>
          <p:cNvPr id="5" name="Footer Placeholder 4"/>
          <p:cNvSpPr>
            <a:spLocks noGrp="1"/>
          </p:cNvSpPr>
          <p:nvPr>
            <p:ph type="ftr" sz="quarter" idx="11"/>
          </p:nvPr>
        </p:nvSpPr>
        <p:spPr/>
        <p:txBody>
          <a:bodyPr/>
          <a:lstStyle/>
          <a:p>
            <a:endParaRPr lang="en-A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412612618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626192-177D-4184-B97D-6219E493BC0C}" type="datetimeFigureOut">
              <a:rPr lang="en-AU" smtClean="0"/>
              <a:pPr/>
              <a:t>3/05/2019</a:t>
            </a:fld>
            <a:endParaRPr lang="en-AU"/>
          </a:p>
        </p:txBody>
      </p:sp>
      <p:sp>
        <p:nvSpPr>
          <p:cNvPr id="5" name="Footer Placeholder 4"/>
          <p:cNvSpPr>
            <a:spLocks noGrp="1"/>
          </p:cNvSpPr>
          <p:nvPr>
            <p:ph type="ftr" sz="quarter" idx="11"/>
          </p:nvPr>
        </p:nvSpPr>
        <p:spPr/>
        <p:txBody>
          <a:bodyPr/>
          <a:lstStyle/>
          <a:p>
            <a:endParaRPr lang="en-A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39151513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626192-177D-4184-B97D-6219E493BC0C}" type="datetimeFigureOut">
              <a:rPr lang="en-AU" smtClean="0"/>
              <a:pPr/>
              <a:t>3/05/2019</a:t>
            </a:fld>
            <a:endParaRPr lang="en-AU"/>
          </a:p>
        </p:txBody>
      </p:sp>
      <p:sp>
        <p:nvSpPr>
          <p:cNvPr id="6" name="Footer Placeholder 5"/>
          <p:cNvSpPr>
            <a:spLocks noGrp="1"/>
          </p:cNvSpPr>
          <p:nvPr>
            <p:ph type="ftr" sz="quarter" idx="11"/>
          </p:nvPr>
        </p:nvSpPr>
        <p:spPr/>
        <p:txBody>
          <a:bodyPr/>
          <a:lstStyle/>
          <a:p>
            <a:endParaRPr lang="en-A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219077956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626192-177D-4184-B97D-6219E493BC0C}" type="datetimeFigureOut">
              <a:rPr lang="en-AU" smtClean="0"/>
              <a:pPr/>
              <a:t>3/05/2019</a:t>
            </a:fld>
            <a:endParaRPr lang="en-AU"/>
          </a:p>
        </p:txBody>
      </p:sp>
      <p:sp>
        <p:nvSpPr>
          <p:cNvPr id="8" name="Footer Placeholder 7"/>
          <p:cNvSpPr>
            <a:spLocks noGrp="1"/>
          </p:cNvSpPr>
          <p:nvPr>
            <p:ph type="ftr" sz="quarter" idx="11"/>
          </p:nvPr>
        </p:nvSpPr>
        <p:spPr/>
        <p:txBody>
          <a:bodyPr/>
          <a:lstStyle/>
          <a:p>
            <a:endParaRPr lang="en-A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38665911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626192-177D-4184-B97D-6219E493BC0C}" type="datetimeFigureOut">
              <a:rPr lang="en-AU" smtClean="0"/>
              <a:pPr/>
              <a:t>3/05/2019</a:t>
            </a:fld>
            <a:endParaRPr lang="en-AU"/>
          </a:p>
        </p:txBody>
      </p:sp>
      <p:sp>
        <p:nvSpPr>
          <p:cNvPr id="4" name="Footer Placeholder 3"/>
          <p:cNvSpPr>
            <a:spLocks noGrp="1"/>
          </p:cNvSpPr>
          <p:nvPr>
            <p:ph type="ftr" sz="quarter" idx="11"/>
          </p:nvPr>
        </p:nvSpPr>
        <p:spPr/>
        <p:txBody>
          <a:bodyPr/>
          <a:lstStyle/>
          <a:p>
            <a:endParaRPr lang="en-A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3514180068"/>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26192-177D-4184-B97D-6219E493BC0C}" type="datetimeFigureOut">
              <a:rPr lang="en-AU" smtClean="0"/>
              <a:pPr/>
              <a:t>3/05/2019</a:t>
            </a:fld>
            <a:endParaRPr lang="en-AU"/>
          </a:p>
        </p:txBody>
      </p:sp>
      <p:sp>
        <p:nvSpPr>
          <p:cNvPr id="3" name="Footer Placeholder 2"/>
          <p:cNvSpPr>
            <a:spLocks noGrp="1"/>
          </p:cNvSpPr>
          <p:nvPr>
            <p:ph type="ftr" sz="quarter" idx="11"/>
          </p:nvPr>
        </p:nvSpPr>
        <p:spPr/>
        <p:txBody>
          <a:bodyPr/>
          <a:lstStyle/>
          <a:p>
            <a:endParaRPr lang="en-A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865449887"/>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626192-177D-4184-B97D-6219E493BC0C}" type="datetimeFigureOut">
              <a:rPr lang="en-AU" smtClean="0"/>
              <a:pPr/>
              <a:t>3/05/2019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289803090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626192-177D-4184-B97D-6219E493BC0C}" type="datetimeFigureOut">
              <a:rPr lang="en-AU" smtClean="0"/>
              <a:pPr/>
              <a:t>3/05/2019</a:t>
            </a:fld>
            <a:endParaRPr lang="en-AU"/>
          </a:p>
        </p:txBody>
      </p:sp>
      <p:sp>
        <p:nvSpPr>
          <p:cNvPr id="6" name="Footer Placeholder 5"/>
          <p:cNvSpPr>
            <a:spLocks noGrp="1"/>
          </p:cNvSpPr>
          <p:nvPr>
            <p:ph type="ftr" sz="quarter" idx="11"/>
          </p:nvPr>
        </p:nvSpPr>
        <p:spPr/>
        <p:txBody>
          <a:bodyPr/>
          <a:lstStyle/>
          <a:p>
            <a:endParaRPr lang="en-A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EB2566-BF32-4409-B774-3ED0B75E909C}" type="slidenum">
              <a:rPr lang="en-AU" smtClean="0"/>
              <a:pPr/>
              <a:t>‹#›</a:t>
            </a:fld>
            <a:endParaRPr lang="en-AU"/>
          </a:p>
        </p:txBody>
      </p:sp>
    </p:spTree>
    <p:extLst>
      <p:ext uri="{BB962C8B-B14F-4D97-AF65-F5344CB8AC3E}">
        <p14:creationId xmlns:p14="http://schemas.microsoft.com/office/powerpoint/2010/main" val="399135456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6626192-177D-4184-B97D-6219E493BC0C}" type="datetimeFigureOut">
              <a:rPr lang="en-AU" smtClean="0"/>
              <a:pPr/>
              <a:t>3/05/2019</a:t>
            </a:fld>
            <a:endParaRPr lang="en-A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4EB2566-BF32-4409-B774-3ED0B75E909C}" type="slidenum">
              <a:rPr lang="en-AU" smtClean="0"/>
              <a:pPr/>
              <a:t>‹#›</a:t>
            </a:fld>
            <a:endParaRPr lang="en-AU"/>
          </a:p>
        </p:txBody>
      </p:sp>
    </p:spTree>
    <p:extLst>
      <p:ext uri="{BB962C8B-B14F-4D97-AF65-F5344CB8AC3E}">
        <p14:creationId xmlns:p14="http://schemas.microsoft.com/office/powerpoint/2010/main" val="2335649754"/>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ransition spd="med"/>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8836" y="1023458"/>
            <a:ext cx="10636338" cy="2821076"/>
          </a:xfrm>
        </p:spPr>
        <p:txBody>
          <a:bodyPr>
            <a:noAutofit/>
          </a:bodyPr>
          <a:lstStyle/>
          <a:p>
            <a:pPr>
              <a:lnSpc>
                <a:spcPct val="150000"/>
              </a:lnSpc>
            </a:pPr>
            <a:r>
              <a:rPr lang="en-AU" sz="4400" dirty="0">
                <a:solidFill>
                  <a:schemeClr val="tx1"/>
                </a:solidFill>
                <a:cs typeface="Arial" panose="020B0604020202020204" pitchFamily="34" charset="0"/>
              </a:rPr>
              <a:t>State Administration </a:t>
            </a:r>
            <a:r>
              <a:rPr lang="en-AU" sz="4400" dirty="0" smtClean="0">
                <a:solidFill>
                  <a:schemeClr val="tx1"/>
                </a:solidFill>
                <a:cs typeface="Arial" panose="020B0604020202020204" pitchFamily="34" charset="0"/>
              </a:rPr>
              <a:t>Workshop 2019</a:t>
            </a:r>
            <a:br>
              <a:rPr lang="en-AU" sz="4400" dirty="0" smtClean="0">
                <a:solidFill>
                  <a:schemeClr val="tx1"/>
                </a:solidFill>
                <a:cs typeface="Arial" panose="020B0604020202020204" pitchFamily="34" charset="0"/>
              </a:rPr>
            </a:br>
            <a:r>
              <a:rPr lang="en-AU" sz="4400" dirty="0" smtClean="0">
                <a:solidFill>
                  <a:schemeClr val="tx1"/>
                </a:solidFill>
                <a:cs typeface="Arial" panose="020B0604020202020204" pitchFamily="34" charset="0"/>
              </a:rPr>
              <a:t>Marketing and Promotions RDA</a:t>
            </a:r>
            <a:br>
              <a:rPr lang="en-AU" sz="4400" dirty="0" smtClean="0">
                <a:solidFill>
                  <a:schemeClr val="tx1"/>
                </a:solidFill>
                <a:cs typeface="Arial" panose="020B0604020202020204" pitchFamily="34" charset="0"/>
              </a:rPr>
            </a:br>
            <a:endParaRPr lang="en-AU" sz="4400" dirty="0">
              <a:solidFill>
                <a:schemeClr val="tx1"/>
              </a:solidFill>
              <a:cs typeface="Arial" panose="020B0604020202020204" pitchFamily="34" charset="0"/>
            </a:endParaRPr>
          </a:p>
        </p:txBody>
      </p:sp>
      <p:sp>
        <p:nvSpPr>
          <p:cNvPr id="3" name="Subtitle 2"/>
          <p:cNvSpPr>
            <a:spLocks noGrp="1"/>
          </p:cNvSpPr>
          <p:nvPr>
            <p:ph type="subTitle" idx="1"/>
          </p:nvPr>
        </p:nvSpPr>
        <p:spPr>
          <a:xfrm>
            <a:off x="2888797" y="4739216"/>
            <a:ext cx="7515591" cy="1481320"/>
          </a:xfrm>
        </p:spPr>
        <p:txBody>
          <a:bodyPr>
            <a:noAutofit/>
          </a:bodyPr>
          <a:lstStyle/>
          <a:p>
            <a:pPr>
              <a:lnSpc>
                <a:spcPct val="150000"/>
              </a:lnSpc>
            </a:pPr>
            <a:r>
              <a:rPr lang="en-AU" sz="3000" dirty="0">
                <a:solidFill>
                  <a:schemeClr val="tx1"/>
                </a:solidFill>
                <a:latin typeface="+mj-lt"/>
                <a:cs typeface="Arial" panose="020B0604020202020204" pitchFamily="34" charset="0"/>
              </a:rPr>
              <a:t>Melanie Spaggiari</a:t>
            </a:r>
            <a:r>
              <a:rPr lang="en-AU" sz="3000" dirty="0" smtClean="0">
                <a:solidFill>
                  <a:schemeClr val="tx1"/>
                </a:solidFill>
                <a:latin typeface="+mj-lt"/>
                <a:cs typeface="Arial" panose="020B0604020202020204" pitchFamily="34" charset="0"/>
              </a:rPr>
              <a:t> </a:t>
            </a:r>
            <a:endParaRPr lang="en-AU" sz="3000" dirty="0">
              <a:solidFill>
                <a:schemeClr val="tx1"/>
              </a:solidFill>
              <a:latin typeface="+mj-lt"/>
              <a:cs typeface="Arial" panose="020B0604020202020204" pitchFamily="34" charset="0"/>
            </a:endParaRPr>
          </a:p>
        </p:txBody>
      </p:sp>
      <p:pic>
        <p:nvPicPr>
          <p:cNvPr id="1026" name="Picture 1" descr="闒粀펤闀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3915" y="0"/>
            <a:ext cx="3938085" cy="757324"/>
          </a:xfrm>
          <a:prstGeom prst="rect">
            <a:avLst/>
          </a:prstGeom>
          <a:solidFill>
            <a:schemeClr val="accent1"/>
          </a:solidFill>
          <a:ln>
            <a:noFill/>
          </a:ln>
        </p:spPr>
      </p:pic>
    </p:spTree>
    <p:extLst>
      <p:ext uri="{BB962C8B-B14F-4D97-AF65-F5344CB8AC3E}">
        <p14:creationId xmlns:p14="http://schemas.microsoft.com/office/powerpoint/2010/main" val="3598767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769751"/>
            <a:ext cx="8911687" cy="1327819"/>
          </a:xfrm>
        </p:spPr>
        <p:txBody>
          <a:bodyPr/>
          <a:lstStyle/>
          <a:p>
            <a:r>
              <a:rPr lang="en-AU" dirty="0" smtClean="0"/>
              <a:t>What is Marketing ?</a:t>
            </a:r>
            <a:endParaRPr lang="en-AU" dirty="0"/>
          </a:p>
        </p:txBody>
      </p:sp>
      <p:sp>
        <p:nvSpPr>
          <p:cNvPr id="3" name="Content Placeholder 2"/>
          <p:cNvSpPr>
            <a:spLocks noGrp="1"/>
          </p:cNvSpPr>
          <p:nvPr>
            <p:ph idx="1"/>
          </p:nvPr>
        </p:nvSpPr>
        <p:spPr/>
        <p:txBody>
          <a:bodyPr>
            <a:normAutofit/>
          </a:bodyPr>
          <a:lstStyle/>
          <a:p>
            <a:r>
              <a:rPr lang="en-AU" dirty="0" smtClean="0"/>
              <a:t>So many descriptors for RDA  </a:t>
            </a:r>
            <a:r>
              <a:rPr lang="en-AU" b="1" dirty="0" smtClean="0"/>
              <a:t>“ marketing is the activity and process for creating , communicating, delivering and exchanging offerings that have value for clients , partners and society at large</a:t>
            </a:r>
            <a:r>
              <a:rPr lang="en-AU" dirty="0" smtClean="0"/>
              <a:t>” </a:t>
            </a:r>
          </a:p>
          <a:p>
            <a:r>
              <a:rPr lang="en-AU" dirty="0" smtClean="0"/>
              <a:t>RDA centres that you run( </a:t>
            </a:r>
            <a:r>
              <a:rPr lang="en-AU" b="1" dirty="0" smtClean="0"/>
              <a:t>activity and process</a:t>
            </a:r>
            <a:r>
              <a:rPr lang="en-AU" dirty="0" smtClean="0"/>
              <a:t>)  offer unique services (</a:t>
            </a:r>
            <a:r>
              <a:rPr lang="en-AU" b="1" dirty="0" smtClean="0"/>
              <a:t>offerings</a:t>
            </a:r>
            <a:r>
              <a:rPr lang="en-AU" dirty="0" smtClean="0"/>
              <a:t>) that have immense </a:t>
            </a:r>
            <a:r>
              <a:rPr lang="en-AU" b="1" dirty="0" smtClean="0"/>
              <a:t>value for our clients, our donors and the greater community.</a:t>
            </a:r>
          </a:p>
          <a:p>
            <a:r>
              <a:rPr lang="en-AU" dirty="0" smtClean="0"/>
              <a:t>In fact most centres are in such demand that they cannot supply the need of our community.</a:t>
            </a:r>
          </a:p>
          <a:p>
            <a:r>
              <a:rPr lang="en-AU" dirty="0" smtClean="0"/>
              <a:t>But how do we raise our profile as a charity ?</a:t>
            </a:r>
          </a:p>
          <a:p>
            <a:r>
              <a:rPr lang="en-AU" dirty="0" smtClean="0"/>
              <a:t>How do we find ways to get more sustainable  income streams ?</a:t>
            </a:r>
          </a:p>
          <a:p>
            <a:pPr>
              <a:buNone/>
            </a:pPr>
            <a:endParaRPr lang="en-AU" dirty="0"/>
          </a:p>
        </p:txBody>
      </p:sp>
      <p:pic>
        <p:nvPicPr>
          <p:cNvPr id="4" name="Picture 1" descr="闒粀펤闀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3915" y="0"/>
            <a:ext cx="3938085" cy="757324"/>
          </a:xfrm>
          <a:prstGeom prst="rect">
            <a:avLst/>
          </a:prstGeom>
          <a:solidFill>
            <a:schemeClr val="accent1"/>
          </a:solidFill>
          <a:ln>
            <a:noFill/>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769751"/>
            <a:ext cx="8911687" cy="1327819"/>
          </a:xfrm>
        </p:spPr>
        <p:txBody>
          <a:bodyPr/>
          <a:lstStyle/>
          <a:p>
            <a:r>
              <a:rPr lang="en-AU" dirty="0" smtClean="0"/>
              <a:t>So where are we ?</a:t>
            </a:r>
            <a:endParaRPr lang="en-AU" dirty="0"/>
          </a:p>
        </p:txBody>
      </p:sp>
      <p:sp>
        <p:nvSpPr>
          <p:cNvPr id="3" name="Content Placeholder 2"/>
          <p:cNvSpPr>
            <a:spLocks noGrp="1"/>
          </p:cNvSpPr>
          <p:nvPr>
            <p:ph idx="1"/>
          </p:nvPr>
        </p:nvSpPr>
        <p:spPr/>
        <p:txBody>
          <a:bodyPr>
            <a:normAutofit/>
          </a:bodyPr>
          <a:lstStyle/>
          <a:p>
            <a:r>
              <a:rPr lang="en-AU" dirty="0" smtClean="0"/>
              <a:t>Nearly 40 centres in NSW</a:t>
            </a:r>
          </a:p>
          <a:p>
            <a:r>
              <a:rPr lang="en-AU" dirty="0" smtClean="0"/>
              <a:t>We have a unique “in demand” offering</a:t>
            </a:r>
          </a:p>
          <a:p>
            <a:r>
              <a:rPr lang="en-AU" dirty="0" smtClean="0"/>
              <a:t>Those that require our services seek us out to “develop and enhance abilities”</a:t>
            </a:r>
          </a:p>
          <a:p>
            <a:pPr lvl="1"/>
            <a:r>
              <a:rPr lang="en-AU" dirty="0" smtClean="0"/>
              <a:t>How did they find RDA? Website , </a:t>
            </a:r>
            <a:r>
              <a:rPr lang="en-AU" dirty="0" err="1" smtClean="0"/>
              <a:t>Facebook</a:t>
            </a:r>
            <a:r>
              <a:rPr lang="en-AU" dirty="0" smtClean="0"/>
              <a:t>, School, Friends??</a:t>
            </a:r>
          </a:p>
          <a:p>
            <a:r>
              <a:rPr lang="en-AU" dirty="0" smtClean="0"/>
              <a:t>So why marketing and promotions? </a:t>
            </a:r>
          </a:p>
          <a:p>
            <a:pPr lvl="1"/>
            <a:r>
              <a:rPr lang="en-AU" dirty="0" smtClean="0"/>
              <a:t>To provide the services for all that need them, we need money and people.</a:t>
            </a:r>
          </a:p>
          <a:p>
            <a:pPr lvl="1"/>
            <a:r>
              <a:rPr lang="en-AU" dirty="0" smtClean="0"/>
              <a:t>Without volunteers to run the centres, to coach, to assess, to manage the horses, to manage the funds , to keep us all safe, we cant run either.</a:t>
            </a:r>
          </a:p>
        </p:txBody>
      </p:sp>
      <p:pic>
        <p:nvPicPr>
          <p:cNvPr id="4" name="Picture 1" descr="闒粀펤闀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3915" y="0"/>
            <a:ext cx="3938085" cy="757324"/>
          </a:xfrm>
          <a:prstGeom prst="rect">
            <a:avLst/>
          </a:prstGeom>
          <a:solidFill>
            <a:schemeClr val="accent1"/>
          </a:solidFill>
          <a:ln>
            <a:noFill/>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769751"/>
            <a:ext cx="8911687" cy="1327819"/>
          </a:xfrm>
        </p:spPr>
        <p:txBody>
          <a:bodyPr/>
          <a:lstStyle/>
          <a:p>
            <a:r>
              <a:rPr lang="en-AU" dirty="0" smtClean="0"/>
              <a:t>Promotion at centres “a numbers game “ </a:t>
            </a:r>
            <a:endParaRPr lang="en-AU" dirty="0"/>
          </a:p>
        </p:txBody>
      </p:sp>
      <p:sp>
        <p:nvSpPr>
          <p:cNvPr id="3" name="Content Placeholder 2"/>
          <p:cNvSpPr>
            <a:spLocks noGrp="1"/>
          </p:cNvSpPr>
          <p:nvPr>
            <p:ph idx="1"/>
          </p:nvPr>
        </p:nvSpPr>
        <p:spPr/>
        <p:txBody>
          <a:bodyPr>
            <a:normAutofit/>
          </a:bodyPr>
          <a:lstStyle/>
          <a:p>
            <a:r>
              <a:rPr lang="en-AU" dirty="0" smtClean="0"/>
              <a:t>Fundraising by the centre committee is the life blood of a centre. You all know this! Get as many people as you can to get involved. Endeavour to get as many ways  to fundraise as is possible to spread the sourcing.</a:t>
            </a:r>
          </a:p>
          <a:p>
            <a:pPr lvl="1"/>
            <a:r>
              <a:rPr lang="en-AU" dirty="0" smtClean="0"/>
              <a:t>Doing the same every year is good but maybe change it up to try </a:t>
            </a:r>
            <a:r>
              <a:rPr lang="en-AU" smtClean="0"/>
              <a:t>different </a:t>
            </a:r>
            <a:r>
              <a:rPr lang="en-AU" smtClean="0"/>
              <a:t>things: </a:t>
            </a:r>
            <a:r>
              <a:rPr lang="en-AU" dirty="0" smtClean="0"/>
              <a:t>Trivia nights , fashion parades, talent contents, art shows, restaurant fund raising functions </a:t>
            </a:r>
          </a:p>
          <a:p>
            <a:pPr lvl="1"/>
            <a:r>
              <a:rPr lang="en-AU" dirty="0" smtClean="0"/>
              <a:t>Keep going with the BBQ’s and teas</a:t>
            </a:r>
          </a:p>
          <a:p>
            <a:pPr lvl="1"/>
            <a:r>
              <a:rPr lang="en-AU" dirty="0" smtClean="0"/>
              <a:t>Continue Merchandising of club clothing</a:t>
            </a:r>
          </a:p>
          <a:p>
            <a:pPr lvl="2"/>
            <a:r>
              <a:rPr lang="en-AU" b="1" dirty="0" smtClean="0"/>
              <a:t>Do you share your most successful event with other centres ? If not why not? Everyone gets fatigued trying to be creative in getting money.</a:t>
            </a:r>
          </a:p>
          <a:p>
            <a:pPr lvl="1"/>
            <a:endParaRPr lang="en-AU" dirty="0" smtClean="0"/>
          </a:p>
        </p:txBody>
      </p:sp>
      <p:pic>
        <p:nvPicPr>
          <p:cNvPr id="4" name="Picture 1" descr="闒粀펤闀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3915" y="0"/>
            <a:ext cx="3938085" cy="757324"/>
          </a:xfrm>
          <a:prstGeom prst="rect">
            <a:avLst/>
          </a:prstGeom>
          <a:solidFill>
            <a:schemeClr val="accent1"/>
          </a:solidFill>
          <a:ln>
            <a:noFill/>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Grants </a:t>
            </a:r>
            <a:endParaRPr lang="en-AU" dirty="0"/>
          </a:p>
        </p:txBody>
      </p:sp>
      <p:sp>
        <p:nvSpPr>
          <p:cNvPr id="3" name="Content Placeholder 2"/>
          <p:cNvSpPr>
            <a:spLocks noGrp="1"/>
          </p:cNvSpPr>
          <p:nvPr>
            <p:ph idx="1"/>
          </p:nvPr>
        </p:nvSpPr>
        <p:spPr>
          <a:xfrm>
            <a:off x="2589212" y="1433661"/>
            <a:ext cx="8915400" cy="4477561"/>
          </a:xfrm>
        </p:spPr>
        <p:txBody>
          <a:bodyPr/>
          <a:lstStyle/>
          <a:p>
            <a:r>
              <a:rPr lang="en-AU" dirty="0" smtClean="0"/>
              <a:t>State Office </a:t>
            </a:r>
            <a:r>
              <a:rPr lang="en-AU" dirty="0" smtClean="0"/>
              <a:t>supplies </a:t>
            </a:r>
            <a:r>
              <a:rPr lang="en-AU" dirty="0" smtClean="0"/>
              <a:t>links to community grants </a:t>
            </a:r>
          </a:p>
          <a:p>
            <a:r>
              <a:rPr lang="en-AU" dirty="0" smtClean="0"/>
              <a:t>Generally for identified projects </a:t>
            </a:r>
            <a:endParaRPr lang="en-AU" dirty="0" smtClean="0"/>
          </a:p>
          <a:p>
            <a:r>
              <a:rPr lang="en-AU" dirty="0" smtClean="0"/>
              <a:t>Centres can source their own grants</a:t>
            </a:r>
            <a:endParaRPr lang="en-AU" dirty="0" smtClean="0"/>
          </a:p>
          <a:p>
            <a:r>
              <a:rPr lang="en-AU" dirty="0" smtClean="0"/>
              <a:t>All levels of government </a:t>
            </a:r>
            <a:r>
              <a:rPr lang="en-AU" dirty="0" smtClean="0"/>
              <a:t>and companies give </a:t>
            </a:r>
            <a:r>
              <a:rPr lang="en-AU" dirty="0" smtClean="0"/>
              <a:t>out grants</a:t>
            </a:r>
          </a:p>
          <a:p>
            <a:r>
              <a:rPr lang="en-AU" dirty="0" smtClean="0"/>
              <a:t>Some grants are applicant driven </a:t>
            </a:r>
            <a:r>
              <a:rPr lang="en-AU" dirty="0" err="1" smtClean="0"/>
              <a:t>ie</a:t>
            </a:r>
            <a:r>
              <a:rPr lang="en-AU" dirty="0" smtClean="0"/>
              <a:t> grant maker picks the one they like best , others specific project in mind </a:t>
            </a:r>
          </a:p>
          <a:p>
            <a:r>
              <a:rPr lang="en-AU" dirty="0" smtClean="0"/>
              <a:t>Before you accept you need to have the capacity to carry out the terms of the contract</a:t>
            </a:r>
          </a:p>
          <a:p>
            <a:r>
              <a:rPr lang="en-AU" dirty="0" smtClean="0"/>
              <a:t>Navigate by identifying your centre needs before “ what’s available”. Start a list of your needs and brainstorm “ what could we do if we had the money” </a:t>
            </a:r>
          </a:p>
          <a:p>
            <a:endParaRPr lang="en-AU"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769751"/>
            <a:ext cx="8911687" cy="1327819"/>
          </a:xfrm>
        </p:spPr>
        <p:txBody>
          <a:bodyPr/>
          <a:lstStyle/>
          <a:p>
            <a:r>
              <a:rPr lang="en-AU" dirty="0" smtClean="0"/>
              <a:t>Marketing to “</a:t>
            </a:r>
            <a:r>
              <a:rPr lang="en-AU" b="1" dirty="0" smtClean="0"/>
              <a:t>society at large</a:t>
            </a:r>
            <a:r>
              <a:rPr lang="en-AU" dirty="0" smtClean="0"/>
              <a:t>”</a:t>
            </a:r>
            <a:endParaRPr lang="en-AU" dirty="0"/>
          </a:p>
        </p:txBody>
      </p:sp>
      <p:sp>
        <p:nvSpPr>
          <p:cNvPr id="3" name="Content Placeholder 2"/>
          <p:cNvSpPr>
            <a:spLocks noGrp="1"/>
          </p:cNvSpPr>
          <p:nvPr>
            <p:ph idx="1"/>
          </p:nvPr>
        </p:nvSpPr>
        <p:spPr>
          <a:xfrm>
            <a:off x="2589212" y="1491393"/>
            <a:ext cx="8915400" cy="4419830"/>
          </a:xfrm>
        </p:spPr>
        <p:txBody>
          <a:bodyPr>
            <a:normAutofit fontScale="92500" lnSpcReduction="20000"/>
          </a:bodyPr>
          <a:lstStyle/>
          <a:p>
            <a:endParaRPr lang="en-AU" dirty="0" smtClean="0"/>
          </a:p>
          <a:p>
            <a:r>
              <a:rPr lang="en-AU" dirty="0" smtClean="0"/>
              <a:t>A way to create long term partnerships potentially with corporate partners who have a desire to work with charities that they can connect with. Today most have social accountability agendas. </a:t>
            </a:r>
          </a:p>
          <a:p>
            <a:pPr lvl="1"/>
            <a:r>
              <a:rPr lang="en-AU" dirty="0" smtClean="0"/>
              <a:t>For example charities that do connect to corporate partners. Think “Make a Wish” and Qantas!</a:t>
            </a:r>
          </a:p>
          <a:p>
            <a:pPr lvl="1"/>
            <a:r>
              <a:rPr lang="en-AU" dirty="0" err="1" smtClean="0"/>
              <a:t>Unicef</a:t>
            </a:r>
            <a:r>
              <a:rPr lang="en-AU" dirty="0" smtClean="0"/>
              <a:t> have  </a:t>
            </a:r>
            <a:r>
              <a:rPr lang="en-AU" dirty="0" err="1" smtClean="0"/>
              <a:t>Comm</a:t>
            </a:r>
            <a:r>
              <a:rPr lang="en-AU" dirty="0" smtClean="0"/>
              <a:t> bank, H&amp;M, </a:t>
            </a:r>
            <a:r>
              <a:rPr lang="en-AU" dirty="0" err="1" smtClean="0"/>
              <a:t>Ikea</a:t>
            </a:r>
            <a:r>
              <a:rPr lang="en-AU" dirty="0" smtClean="0"/>
              <a:t>, Qantas , Louis </a:t>
            </a:r>
            <a:r>
              <a:rPr lang="en-AU" dirty="0" err="1" smtClean="0"/>
              <a:t>Vuitton</a:t>
            </a:r>
            <a:r>
              <a:rPr lang="en-AU" dirty="0" smtClean="0"/>
              <a:t> plus many others</a:t>
            </a:r>
          </a:p>
          <a:p>
            <a:pPr lvl="1"/>
            <a:r>
              <a:rPr lang="en-AU" b="1" dirty="0" smtClean="0"/>
              <a:t>Why not RDA</a:t>
            </a:r>
            <a:r>
              <a:rPr lang="en-AU" dirty="0" smtClean="0"/>
              <a:t>?</a:t>
            </a:r>
          </a:p>
          <a:p>
            <a:r>
              <a:rPr lang="en-AU" dirty="0" smtClean="0"/>
              <a:t>So we have reached out to Racing NSW and Harness Racing NSW( for both riding and driving) .</a:t>
            </a:r>
          </a:p>
          <a:p>
            <a:pPr lvl="1"/>
            <a:r>
              <a:rPr lang="en-AU" dirty="0" smtClean="0"/>
              <a:t>Trying to identify ways that we can have a partnership for the long term not just one off occasions. Hence the questionnaire centres recently received. Thank you to all those centres that have returned them also thanks to all centres that will now return them!</a:t>
            </a:r>
          </a:p>
          <a:p>
            <a:pPr lvl="1"/>
            <a:r>
              <a:rPr lang="en-AU" dirty="0" smtClean="0"/>
              <a:t>Identified other companies to make submissions to about corporate partnerships.</a:t>
            </a:r>
          </a:p>
          <a:p>
            <a:r>
              <a:rPr lang="en-AU" dirty="0" smtClean="0"/>
              <a:t>The aim is to find another income stream over the longer term</a:t>
            </a:r>
          </a:p>
          <a:p>
            <a:endParaRPr lang="en-AU" dirty="0" smtClean="0"/>
          </a:p>
          <a:p>
            <a:pPr>
              <a:buNone/>
            </a:pPr>
            <a:endParaRPr lang="en-AU" dirty="0" smtClean="0"/>
          </a:p>
        </p:txBody>
      </p:sp>
      <p:pic>
        <p:nvPicPr>
          <p:cNvPr id="4" name="Picture 1" descr="闒粀펤闀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3915" y="0"/>
            <a:ext cx="3938085" cy="757324"/>
          </a:xfrm>
          <a:prstGeom prst="rect">
            <a:avLst/>
          </a:prstGeom>
          <a:solidFill>
            <a:schemeClr val="accent1"/>
          </a:solidFill>
          <a:ln>
            <a:noFill/>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Thank You</a:t>
            </a:r>
            <a:br>
              <a:rPr lang="en-AU" dirty="0" smtClean="0"/>
            </a:br>
            <a:r>
              <a:rPr lang="en-AU" dirty="0" smtClean="0"/>
              <a:t/>
            </a:r>
            <a:br>
              <a:rPr lang="en-AU" dirty="0" smtClean="0"/>
            </a:br>
            <a:r>
              <a:rPr lang="en-AU" dirty="0" smtClean="0"/>
              <a:t>Any Questions ?</a:t>
            </a:r>
            <a:endParaRPr lang="en-AU" dirty="0"/>
          </a:p>
        </p:txBody>
      </p:sp>
      <p:sp>
        <p:nvSpPr>
          <p:cNvPr id="3" name="Content Placeholder 2"/>
          <p:cNvSpPr>
            <a:spLocks noGrp="1"/>
          </p:cNvSpPr>
          <p:nvPr>
            <p:ph idx="1"/>
          </p:nvPr>
        </p:nvSpPr>
        <p:spPr/>
        <p:txBody>
          <a:bodyPr/>
          <a:lstStyle/>
          <a:p>
            <a:endParaRPr lang="en-AU"/>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2160</TotalTime>
  <Words>609</Words>
  <Application>Microsoft Office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Wisp</vt:lpstr>
      <vt:lpstr>State Administration Workshop 2019 Marketing and Promotions RDA </vt:lpstr>
      <vt:lpstr>What is Marketing ?</vt:lpstr>
      <vt:lpstr>So where are we ?</vt:lpstr>
      <vt:lpstr>Promotion at centres “a numbers game “ </vt:lpstr>
      <vt:lpstr>Grants </vt:lpstr>
      <vt:lpstr>Marketing to “society at large”</vt:lpstr>
      <vt:lpstr>Thank You  Any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Hamilton</dc:creator>
  <cp:lastModifiedBy>Joseph</cp:lastModifiedBy>
  <cp:revision>115</cp:revision>
  <cp:lastPrinted>2017-05-04T03:10:59Z</cp:lastPrinted>
  <dcterms:created xsi:type="dcterms:W3CDTF">2019-05-01T04:37:19Z</dcterms:created>
  <dcterms:modified xsi:type="dcterms:W3CDTF">2019-05-03T08:26:24Z</dcterms:modified>
</cp:coreProperties>
</file>