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CF80FDA-2F41-4FCF-A06A-1E8DA381F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695" y="3093023"/>
            <a:ext cx="8791575" cy="280211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AU" b="1" dirty="0">
              <a:solidFill>
                <a:schemeClr val="bg1"/>
              </a:solidFill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An event held in South Australia  February 2019</a:t>
            </a:r>
          </a:p>
          <a:p>
            <a:pPr algn="ctr"/>
            <a:endParaRPr lang="en-AU" b="1" dirty="0">
              <a:solidFill>
                <a:schemeClr val="bg1"/>
              </a:solidFill>
            </a:endParaRPr>
          </a:p>
          <a:p>
            <a:pPr algn="ctr"/>
            <a:r>
              <a:rPr lang="en-AU" sz="4400" b="1" dirty="0">
                <a:solidFill>
                  <a:schemeClr val="bg1"/>
                </a:solidFill>
              </a:rPr>
              <a:t>WHAT CAN we TAKE FROM THIS EVENT?</a:t>
            </a:r>
          </a:p>
          <a:p>
            <a:pPr algn="ctr"/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circle FB.jpg">
            <a:extLst>
              <a:ext uri="{FF2B5EF4-FFF2-40B4-BE49-F238E27FC236}">
                <a16:creationId xmlns:a16="http://schemas.microsoft.com/office/drawing/2014/main" id="{038F797E-263F-497A-9786-F118240F7E18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1700212" y="1662026"/>
            <a:ext cx="879157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AU" sz="3100" b="1" dirty="0">
                <a:solidFill>
                  <a:schemeClr val="bg1"/>
                </a:solidFill>
              </a:rPr>
              <a:t>THE Sport horse welfare</a:t>
            </a:r>
            <a:br>
              <a:rPr lang="en-AU" sz="3100" b="1" dirty="0">
                <a:solidFill>
                  <a:schemeClr val="bg1"/>
                </a:solidFill>
              </a:rPr>
            </a:br>
            <a:br>
              <a:rPr lang="en-AU" sz="3100" b="1" dirty="0">
                <a:solidFill>
                  <a:schemeClr val="bg1"/>
                </a:solidFill>
              </a:rPr>
            </a:br>
            <a:r>
              <a:rPr lang="en-AU" sz="3100" b="1" dirty="0">
                <a:solidFill>
                  <a:schemeClr val="bg1"/>
                </a:solidFill>
              </a:rPr>
              <a:t>And social license to operate</a:t>
            </a:r>
            <a:br>
              <a:rPr lang="en-AU" b="1" dirty="0"/>
            </a:b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6B6D35-CCD8-4876-AEFC-785B9DF82DC1}"/>
              </a:ext>
            </a:extLst>
          </p:cNvPr>
          <p:cNvSpPr/>
          <p:nvPr/>
        </p:nvSpPr>
        <p:spPr>
          <a:xfrm>
            <a:off x="1196684" y="634644"/>
            <a:ext cx="9364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000" b="1" dirty="0">
                <a:solidFill>
                  <a:schemeClr val="bg1"/>
                </a:solidFill>
              </a:rPr>
              <a:t>“networking &amp; communication ideas from”</a:t>
            </a:r>
          </a:p>
        </p:txBody>
      </p:sp>
    </p:spTree>
    <p:extLst>
      <p:ext uri="{BB962C8B-B14F-4D97-AF65-F5344CB8AC3E}">
        <p14:creationId xmlns:p14="http://schemas.microsoft.com/office/powerpoint/2010/main" val="32667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68A6-32BA-45EF-9E78-111936B9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69" y="-125400"/>
            <a:ext cx="9905998" cy="1478570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WHO WHAT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E9ADF-7999-4C2D-A603-5C9C9849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5" y="1251815"/>
            <a:ext cx="9289054" cy="3859078"/>
          </a:xfrm>
        </p:spPr>
        <p:txBody>
          <a:bodyPr>
            <a:normAutofit fontScale="62500" lnSpcReduction="20000"/>
          </a:bodyPr>
          <a:lstStyle/>
          <a:p>
            <a:r>
              <a:rPr lang="en-AU" dirty="0">
                <a:solidFill>
                  <a:schemeClr val="bg1"/>
                </a:solidFill>
              </a:rPr>
              <a:t>Julie Fiedler - CEO of Horse SA had a vision to get horse people communicating</a:t>
            </a:r>
          </a:p>
          <a:p>
            <a:r>
              <a:rPr lang="en-AU" dirty="0">
                <a:solidFill>
                  <a:schemeClr val="bg1"/>
                </a:solidFill>
              </a:rPr>
              <a:t>Julie wanted to open up communication and networking with members in the equine community to discuss some of the issues the industry faces </a:t>
            </a:r>
          </a:p>
          <a:p>
            <a:r>
              <a:rPr lang="en-AU" dirty="0">
                <a:solidFill>
                  <a:schemeClr val="bg1"/>
                </a:solidFill>
              </a:rPr>
              <a:t>She is doing a masters in communications, so we were one of her assignments!</a:t>
            </a:r>
          </a:p>
          <a:p>
            <a:r>
              <a:rPr lang="en-AU" dirty="0">
                <a:solidFill>
                  <a:schemeClr val="bg1"/>
                </a:solidFill>
              </a:rPr>
              <a:t>Julie’s idea was to get as many equestrian disciplines together and get them talking about horse welfare and the license to operate</a:t>
            </a:r>
          </a:p>
          <a:p>
            <a:r>
              <a:rPr lang="en-AU" dirty="0">
                <a:solidFill>
                  <a:schemeClr val="bg1"/>
                </a:solidFill>
              </a:rPr>
              <a:t>Horse SA has extensive equine community support so from that data base plus some cold calling the event was circulated throughout Australia and New Zealand</a:t>
            </a:r>
          </a:p>
          <a:p>
            <a:r>
              <a:rPr lang="en-AU" dirty="0">
                <a:solidFill>
                  <a:schemeClr val="bg1"/>
                </a:solidFill>
              </a:rPr>
              <a:t>Social media mostly, Facebook, was used to spread the word – and Facebook is free </a:t>
            </a:r>
          </a:p>
          <a:p>
            <a:r>
              <a:rPr lang="en-AU" dirty="0">
                <a:solidFill>
                  <a:schemeClr val="bg1"/>
                </a:solidFill>
              </a:rPr>
              <a:t>There were attendees from Australia new Zealand and Hong Kong – the principal presenters being </a:t>
            </a:r>
          </a:p>
          <a:p>
            <a:r>
              <a:rPr lang="en-AU" dirty="0">
                <a:solidFill>
                  <a:schemeClr val="bg1"/>
                </a:solidFill>
              </a:rPr>
              <a:t>Professor David Miller	          Martin burns 		-</a:t>
            </a:r>
          </a:p>
          <a:p>
            <a:r>
              <a:rPr lang="en-AU" dirty="0">
                <a:solidFill>
                  <a:schemeClr val="bg1"/>
                </a:solidFill>
              </a:rPr>
              <a:t>Dr Andrew Mclean                              Julie Fiedler</a:t>
            </a:r>
          </a:p>
          <a:p>
            <a:endParaRPr lang="en-AU" dirty="0"/>
          </a:p>
        </p:txBody>
      </p:sp>
      <p:pic>
        <p:nvPicPr>
          <p:cNvPr id="1026" name="Picture 2" descr="Image result for facebook ad spreading the word picture">
            <a:extLst>
              <a:ext uri="{FF2B5EF4-FFF2-40B4-BE49-F238E27FC236}">
                <a16:creationId xmlns:a16="http://schemas.microsoft.com/office/drawing/2014/main" id="{4020BF3B-FE1A-497F-BE0F-280D564F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82" y="3800831"/>
            <a:ext cx="3301218" cy="20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4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C82D-A281-4A70-AB36-EA64B8630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055076"/>
            <a:ext cx="9905999" cy="564114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We all know that you can ask 10 horsey people the same question about horses and we get at least 50 different answers!  Particularly with a group of mix equestrian activities.   So there was potential for conflict.</a:t>
            </a:r>
          </a:p>
          <a:p>
            <a:r>
              <a:rPr lang="en-AU" dirty="0">
                <a:solidFill>
                  <a:schemeClr val="bg1"/>
                </a:solidFill>
              </a:rPr>
              <a:t>The room was jammed full of horse people from racing, harness racing, endurance, pony club, showing, dressage, polo and the list went on and on  – a bit like a packet of liquorice all sorts!</a:t>
            </a:r>
          </a:p>
          <a:p>
            <a:r>
              <a:rPr lang="en-AU" dirty="0">
                <a:solidFill>
                  <a:schemeClr val="bg1"/>
                </a:solidFill>
              </a:rPr>
              <a:t>The room buzzed with excitement and tension for the first presentation</a:t>
            </a:r>
          </a:p>
          <a:p>
            <a:r>
              <a:rPr lang="en-AU" dirty="0">
                <a:solidFill>
                  <a:schemeClr val="bg1"/>
                </a:solidFill>
              </a:rPr>
              <a:t>The first tea break was the ice breaker</a:t>
            </a:r>
          </a:p>
          <a:p>
            <a:r>
              <a:rPr lang="en-AU" dirty="0">
                <a:solidFill>
                  <a:schemeClr val="bg1"/>
                </a:solidFill>
              </a:rPr>
              <a:t>People began networking and communicating</a:t>
            </a:r>
          </a:p>
          <a:p>
            <a:r>
              <a:rPr lang="en-AU" dirty="0">
                <a:solidFill>
                  <a:schemeClr val="bg1"/>
                </a:solidFill>
              </a:rPr>
              <a:t>Through this the equestrian community began to grow</a:t>
            </a:r>
          </a:p>
        </p:txBody>
      </p:sp>
      <p:pic>
        <p:nvPicPr>
          <p:cNvPr id="4098" name="Picture 2" descr="Image result for horse people having cups of tea">
            <a:extLst>
              <a:ext uri="{FF2B5EF4-FFF2-40B4-BE49-F238E27FC236}">
                <a16:creationId xmlns:a16="http://schemas.microsoft.com/office/drawing/2014/main" id="{F7B53BF5-1650-4846-A504-0144B423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61" y="4363345"/>
            <a:ext cx="3153703" cy="233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DC7E4-A884-4C2F-AF7F-C0004060D643}"/>
              </a:ext>
            </a:extLst>
          </p:cNvPr>
          <p:cNvSpPr/>
          <p:nvPr/>
        </p:nvSpPr>
        <p:spPr>
          <a:xfrm>
            <a:off x="1031914" y="137303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The food was delicious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No one seemed to notice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Pizza is my weakness – I was living proof you can eat and talk!</a:t>
            </a:r>
          </a:p>
          <a:p>
            <a:r>
              <a:rPr lang="en-AU" dirty="0">
                <a:solidFill>
                  <a:schemeClr val="bg1"/>
                </a:solidFill>
              </a:rPr>
              <a:t> </a:t>
            </a:r>
          </a:p>
          <a:p>
            <a:r>
              <a:rPr lang="en-AU" dirty="0">
                <a:solidFill>
                  <a:schemeClr val="bg1"/>
                </a:solidFill>
              </a:rPr>
              <a:t>People were busy greeting OR introducing themselves</a:t>
            </a:r>
          </a:p>
          <a:p>
            <a:r>
              <a:rPr lang="en-AU" dirty="0">
                <a:solidFill>
                  <a:schemeClr val="bg1"/>
                </a:solidFill>
              </a:rPr>
              <a:t>Small groups began to form 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One could feel the tension easing and the excitement building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Sharing of each others involvement with horses was being discussed then business cards and phone numbers were being exchanged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All attendees were communicating and networking</a:t>
            </a:r>
          </a:p>
        </p:txBody>
      </p:sp>
      <p:pic>
        <p:nvPicPr>
          <p:cNvPr id="3" name="Picture 6" descr="Pizza meal lunch dinner vegetables delicious scrumptious food italy wallpaper">
            <a:extLst>
              <a:ext uri="{FF2B5EF4-FFF2-40B4-BE49-F238E27FC236}">
                <a16:creationId xmlns:a16="http://schemas.microsoft.com/office/drawing/2014/main" id="{28DE18E9-4471-4E68-9B8C-27318570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91" y="411479"/>
            <a:ext cx="4854901" cy="32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8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>
            <a:extLst>
              <a:ext uri="{FF2B5EF4-FFF2-40B4-BE49-F238E27FC236}">
                <a16:creationId xmlns:a16="http://schemas.microsoft.com/office/drawing/2014/main" id="{2CE156E1-CA01-49E8-AA7D-7434D97BFA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425" y="42068"/>
            <a:ext cx="6607175" cy="631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AU" sz="3600" b="1" kern="10" spc="0" dirty="0">
                <a:ln w="127">
                  <a:solidFill>
                    <a:srgbClr val="F5B183"/>
                  </a:solidFill>
                  <a:round/>
                  <a:headEnd/>
                  <a:tailEnd/>
                </a:ln>
                <a:solidFill>
                  <a:srgbClr val="4475A1"/>
                </a:solidFill>
                <a:effectLst>
                  <a:outerShdw dist="29783" dir="3885598" algn="ctr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2052" name="Picture 4" descr="Image result for picture polo pony">
            <a:extLst>
              <a:ext uri="{FF2B5EF4-FFF2-40B4-BE49-F238E27FC236}">
                <a16:creationId xmlns:a16="http://schemas.microsoft.com/office/drawing/2014/main" id="{5CBA2E56-8A32-463F-B4A2-790B2BC97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59" y="534987"/>
            <a:ext cx="10541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 result for picture race horse">
            <a:extLst>
              <a:ext uri="{FF2B5EF4-FFF2-40B4-BE49-F238E27FC236}">
                <a16:creationId xmlns:a16="http://schemas.microsoft.com/office/drawing/2014/main" id="{64CAB07C-CC02-4596-B8CA-B873340D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2" y="572528"/>
            <a:ext cx="2044896" cy="115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Image result for picture steeple chase horse">
            <a:extLst>
              <a:ext uri="{FF2B5EF4-FFF2-40B4-BE49-F238E27FC236}">
                <a16:creationId xmlns:a16="http://schemas.microsoft.com/office/drawing/2014/main" id="{4230DC32-7B20-49B2-BAC9-F278E351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83" y="4836319"/>
            <a:ext cx="11890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uissance 1">
            <a:extLst>
              <a:ext uri="{FF2B5EF4-FFF2-40B4-BE49-F238E27FC236}">
                <a16:creationId xmlns:a16="http://schemas.microsoft.com/office/drawing/2014/main" id="{0605C6F5-7159-4C7E-ABC5-D212A1EB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45" y="5111318"/>
            <a:ext cx="15097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 result for picture harness racing">
            <a:extLst>
              <a:ext uri="{FF2B5EF4-FFF2-40B4-BE49-F238E27FC236}">
                <a16:creationId xmlns:a16="http://schemas.microsoft.com/office/drawing/2014/main" id="{528FE25B-C45C-449C-8DC7-4B2B2B6F8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5" y="2051772"/>
            <a:ext cx="170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tiger-tim-bd-finals">
            <a:extLst>
              <a:ext uri="{FF2B5EF4-FFF2-40B4-BE49-F238E27FC236}">
                <a16:creationId xmlns:a16="http://schemas.microsoft.com/office/drawing/2014/main" id="{54FAE320-E259-4276-8EFB-B23C27F69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46" y="417858"/>
            <a:ext cx="14144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Image result for picture riding for disabled">
            <a:extLst>
              <a:ext uri="{FF2B5EF4-FFF2-40B4-BE49-F238E27FC236}">
                <a16:creationId xmlns:a16="http://schemas.microsoft.com/office/drawing/2014/main" id="{3CF64F3F-43DD-429C-832D-A3F86CD4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7" y="3307833"/>
            <a:ext cx="10445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Image result for picture endurance riders">
            <a:extLst>
              <a:ext uri="{FF2B5EF4-FFF2-40B4-BE49-F238E27FC236}">
                <a16:creationId xmlns:a16="http://schemas.microsoft.com/office/drawing/2014/main" id="{9C986ECB-958D-413E-B347-A48F5DF5F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1" y="4427140"/>
            <a:ext cx="1439863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Image result for picture mini pony">
            <a:extLst>
              <a:ext uri="{FF2B5EF4-FFF2-40B4-BE49-F238E27FC236}">
                <a16:creationId xmlns:a16="http://schemas.microsoft.com/office/drawing/2014/main" id="{89E3ABBE-B895-42F3-958E-B05BA45E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31" y="4292782"/>
            <a:ext cx="15811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3" descr="ommunication">
            <a:extLst>
              <a:ext uri="{FF2B5EF4-FFF2-40B4-BE49-F238E27FC236}">
                <a16:creationId xmlns:a16="http://schemas.microsoft.com/office/drawing/2014/main" id="{8EDEB077-D6D2-49BE-A8CB-AEA4CC7CF8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75681" y="2875755"/>
            <a:ext cx="4186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AU" sz="3600" b="1" kern="10" spc="720" dirty="0" err="1">
                <a:ln w="9017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ommunication</a:t>
            </a:r>
            <a:r>
              <a:rPr lang="en-AU" sz="3600" b="1" kern="10" spc="720" dirty="0">
                <a:ln w="9017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C10BD-404D-4668-9204-EBCE61EE539C}"/>
              </a:ext>
            </a:extLst>
          </p:cNvPr>
          <p:cNvSpPr txBox="1"/>
          <p:nvPr/>
        </p:nvSpPr>
        <p:spPr>
          <a:xfrm>
            <a:off x="7150952" y="80210"/>
            <a:ext cx="4422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Let us communicate and network</a:t>
            </a:r>
          </a:p>
          <a:p>
            <a:r>
              <a:rPr lang="en-AU" b="1" dirty="0">
                <a:solidFill>
                  <a:schemeClr val="bg1"/>
                </a:solidFill>
              </a:rPr>
              <a:t>Chat, find out about how other Centre’s operate </a:t>
            </a:r>
          </a:p>
          <a:p>
            <a:r>
              <a:rPr lang="en-AU" b="1" dirty="0">
                <a:solidFill>
                  <a:schemeClr val="bg1"/>
                </a:solidFill>
              </a:rPr>
              <a:t>Let us ALL communicate and network</a:t>
            </a:r>
          </a:p>
          <a:p>
            <a:r>
              <a:rPr lang="en-AU" b="1" dirty="0">
                <a:solidFill>
                  <a:schemeClr val="bg1"/>
                </a:solidFill>
              </a:rPr>
              <a:t>RDA needs all of us to flourish and grow</a:t>
            </a:r>
          </a:p>
          <a:p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How can we communicate and network better?</a:t>
            </a:r>
          </a:p>
          <a:p>
            <a:r>
              <a:rPr lang="en-AU" b="1" dirty="0">
                <a:solidFill>
                  <a:schemeClr val="bg1"/>
                </a:solidFill>
              </a:rPr>
              <a:t>Can we use Facebook better?</a:t>
            </a:r>
          </a:p>
        </p:txBody>
      </p:sp>
      <p:pic>
        <p:nvPicPr>
          <p:cNvPr id="2050" name="Picture 2" descr="https://media.point2.com/p2a/htmltext/4417/c44d/f17f/d8bacee2b601f83ebf46/original.jpg">
            <a:extLst>
              <a:ext uri="{FF2B5EF4-FFF2-40B4-BE49-F238E27FC236}">
                <a16:creationId xmlns:a16="http://schemas.microsoft.com/office/drawing/2014/main" id="{CA84A4DC-38F3-4C58-82A5-6CCF715E4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14" y="4497898"/>
            <a:ext cx="3159258" cy="21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5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48D8F74-BAE9-4430-B448-4F7AC64B8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4429" y="-1820346"/>
            <a:ext cx="6109854" cy="10290874"/>
          </a:xfrm>
        </p:spPr>
      </p:pic>
    </p:spTree>
    <p:extLst>
      <p:ext uri="{BB962C8B-B14F-4D97-AF65-F5344CB8AC3E}">
        <p14:creationId xmlns:p14="http://schemas.microsoft.com/office/powerpoint/2010/main" val="42162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76ABD41-8CEA-40ED-8908-20D62F28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40" y="229694"/>
            <a:ext cx="4597260" cy="6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EB2DE-383C-448A-85D7-CC70F481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47973"/>
            <a:ext cx="9905999" cy="6400800"/>
          </a:xfrm>
        </p:spPr>
        <p:txBody>
          <a:bodyPr/>
          <a:lstStyle/>
          <a:p>
            <a:pPr algn="ctr"/>
            <a:r>
              <a:rPr lang="en-AU" dirty="0"/>
              <a:t>SUMMARY OF SOME OF THE PRESENTATIONS</a:t>
            </a:r>
          </a:p>
          <a:p>
            <a:r>
              <a:rPr lang="en-AU" u="sng" dirty="0"/>
              <a:t>THE FIVE DOMAINS MODEL </a:t>
            </a:r>
            <a:r>
              <a:rPr lang="en-AU" sz="1800" dirty="0"/>
              <a:t>was proposed by the event as a structured and constructive approach for continuous monitoring and welfare assessment of horses in sport.</a:t>
            </a:r>
          </a:p>
          <a:p>
            <a:r>
              <a:rPr lang="en-AU" u="sng" dirty="0"/>
              <a:t>Martin Burns </a:t>
            </a:r>
            <a:r>
              <a:rPr lang="en-AU" dirty="0"/>
              <a:t>(General Manager NZ Thoroughbred racing) gave an overview of how NZ use this evidence based approach.  Minimum standards of policies should be higher than the legislation – legislation will catch up too soon.</a:t>
            </a:r>
          </a:p>
          <a:p>
            <a:r>
              <a:rPr lang="en-AU" u="sng" dirty="0"/>
              <a:t>Dr Andrew Mclean </a:t>
            </a:r>
            <a:r>
              <a:rPr lang="en-AU" dirty="0"/>
              <a:t>(Equitation Science International) reviewed the uptake of evidence based research and how it is used and assists horse sustainability.</a:t>
            </a:r>
          </a:p>
          <a:p>
            <a:r>
              <a:rPr lang="en-AU" u="sng" dirty="0"/>
              <a:t>Julie </a:t>
            </a:r>
            <a:r>
              <a:rPr lang="en-AU" u="sng" dirty="0" err="1"/>
              <a:t>Feidler</a:t>
            </a:r>
            <a:r>
              <a:rPr lang="en-AU" u="sng" dirty="0"/>
              <a:t> </a:t>
            </a:r>
            <a:r>
              <a:rPr lang="en-AU" dirty="0"/>
              <a:t>(CEO </a:t>
            </a:r>
            <a:r>
              <a:rPr lang="en-AU" dirty="0" err="1"/>
              <a:t>HorseSA</a:t>
            </a:r>
            <a:r>
              <a:rPr lang="en-AU" dirty="0"/>
              <a:t>) explained the importance of making welfare decisions in the company of the public and the ways good and bad public conversations can effect our use of horses.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91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3148</TotalTime>
  <Words>528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Tw Cen MT</vt:lpstr>
      <vt:lpstr>Circuit</vt:lpstr>
      <vt:lpstr>THE Sport horse welfare  And social license to operate </vt:lpstr>
      <vt:lpstr>WHO WHAT WHY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TURNER-DAVIS</dc:creator>
  <cp:lastModifiedBy>Susan TURNER-DAVIS</cp:lastModifiedBy>
  <cp:revision>30</cp:revision>
  <dcterms:created xsi:type="dcterms:W3CDTF">2019-05-01T03:41:57Z</dcterms:created>
  <dcterms:modified xsi:type="dcterms:W3CDTF">2019-05-03T22:30:34Z</dcterms:modified>
</cp:coreProperties>
</file>