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handoutMasterIdLst>
    <p:handoutMasterId r:id="rId33"/>
  </p:handoutMasterIdLst>
  <p:sldIdLst>
    <p:sldId id="280" r:id="rId2"/>
    <p:sldId id="290" r:id="rId3"/>
    <p:sldId id="282" r:id="rId4"/>
    <p:sldId id="281" r:id="rId5"/>
    <p:sldId id="283" r:id="rId6"/>
    <p:sldId id="284" r:id="rId7"/>
    <p:sldId id="285" r:id="rId8"/>
    <p:sldId id="286" r:id="rId9"/>
    <p:sldId id="287" r:id="rId10"/>
    <p:sldId id="288" r:id="rId11"/>
    <p:sldId id="289" r:id="rId12"/>
    <p:sldId id="292" r:id="rId13"/>
    <p:sldId id="291" r:id="rId14"/>
    <p:sldId id="293" r:id="rId15"/>
    <p:sldId id="296" r:id="rId16"/>
    <p:sldId id="297" r:id="rId17"/>
    <p:sldId id="295" r:id="rId18"/>
    <p:sldId id="298" r:id="rId19"/>
    <p:sldId id="294" r:id="rId20"/>
    <p:sldId id="299" r:id="rId21"/>
    <p:sldId id="300" r:id="rId22"/>
    <p:sldId id="301" r:id="rId23"/>
    <p:sldId id="302" r:id="rId24"/>
    <p:sldId id="305" r:id="rId25"/>
    <p:sldId id="303" r:id="rId26"/>
    <p:sldId id="304" r:id="rId27"/>
    <p:sldId id="306" r:id="rId28"/>
    <p:sldId id="307" r:id="rId29"/>
    <p:sldId id="308" r:id="rId30"/>
    <p:sldId id="30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534"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80" d="100"/>
          <a:sy n="80" d="100"/>
        </p:scale>
        <p:origin x="244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CB2E47-6F41-409B-AD22-834AE1EFF186}" type="datetimeFigureOut">
              <a:rPr lang="en-US" smtClean="0"/>
              <a:t>5/4/2019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80BE5A-9D85-4716-9443-9D9E66ACB5E5}" type="slidenum">
              <a:rPr lang="en-US" smtClean="0"/>
              <a:t>‹#›</a:t>
            </a:fld>
            <a:endParaRPr lang="en-US" dirty="0"/>
          </a:p>
        </p:txBody>
      </p:sp>
    </p:spTree>
    <p:extLst>
      <p:ext uri="{BB962C8B-B14F-4D97-AF65-F5344CB8AC3E}">
        <p14:creationId xmlns:p14="http://schemas.microsoft.com/office/powerpoint/2010/main" val="3788782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6744A-403D-42A1-BFE7-61DA46EE7C6C}" type="datetimeFigureOut">
              <a:rPr lang="en-US" smtClean="0"/>
              <a:t>5/4/2019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05635-4EFD-4447-A451-86C57984FA89}" type="slidenum">
              <a:rPr lang="en-US" smtClean="0"/>
              <a:t>‹#›</a:t>
            </a:fld>
            <a:endParaRPr lang="en-US" dirty="0"/>
          </a:p>
        </p:txBody>
      </p:sp>
    </p:spTree>
    <p:extLst>
      <p:ext uri="{BB962C8B-B14F-4D97-AF65-F5344CB8AC3E}">
        <p14:creationId xmlns:p14="http://schemas.microsoft.com/office/powerpoint/2010/main" val="1206602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bwMode="grayWhite">
          <a:xfrm>
            <a:off x="83909" y="1449304"/>
            <a:ext cx="12028716" cy="1527349"/>
          </a:xfrm>
          <a:prstGeom prst="rect">
            <a:avLst/>
          </a:prstGeom>
          <a:solidFill>
            <a:schemeClr val="accent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chemeClr val="bg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9" name="Slide Number Placeholder 28"/>
          <p:cNvSpPr>
            <a:spLocks noGrp="1"/>
          </p:cNvSpPr>
          <p:nvPr>
            <p:ph type="sldNum" sz="quarter" idx="12"/>
          </p:nvPr>
        </p:nvSpPr>
        <p:spPr>
          <a:solidFill>
            <a:schemeClr val="accent1">
              <a:lumMod val="75000"/>
            </a:schemeClr>
          </a:solidFill>
        </p:spPr>
        <p:txBody>
          <a:bodyPr lIns="0" tIns="0" rIns="0" bIns="0">
            <a:noAutofit/>
          </a:bodyPr>
          <a:lstStyle>
            <a:lvl1pPr>
              <a:defRPr sz="1400">
                <a:solidFill>
                  <a:srgbClr val="FFFFFF"/>
                </a:solidFill>
              </a:defRPr>
            </a:lvl1pPr>
          </a:lstStyle>
          <a:p>
            <a:fld id="{401CF334-2D5C-4859-84A6-CA7E6E43FAEB}" type="slidenum">
              <a:rPr lang="en-US" smtClean="0"/>
              <a:t>‹#›</a:t>
            </a:fld>
            <a:endParaRPr lang="en-US" dirty="0"/>
          </a:p>
        </p:txBody>
      </p:sp>
      <p:sp>
        <p:nvSpPr>
          <p:cNvPr id="17" name="Footer Placeholder 16"/>
          <p:cNvSpPr>
            <a:spLocks noGrp="1"/>
          </p:cNvSpPr>
          <p:nvPr>
            <p:ph type="ftr" sz="quarter" idx="11"/>
          </p:nvPr>
        </p:nvSpPr>
        <p:spPr/>
        <p:txBody>
          <a:bodyPr/>
          <a:lstStyle/>
          <a:p>
            <a:r>
              <a:rPr lang="en-US" dirty="0" smtClean="0"/>
              <a:t>Add a footer</a:t>
            </a:r>
          </a:p>
        </p:txBody>
      </p:sp>
      <p:sp>
        <p:nvSpPr>
          <p:cNvPr id="28" name="Date Placeholder 27"/>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2400697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5" name="Footer Placeholder 4"/>
          <p:cNvSpPr>
            <a:spLocks noGrp="1"/>
          </p:cNvSpPr>
          <p:nvPr>
            <p:ph type="ftr" sz="quarter" idx="11"/>
          </p:nvPr>
        </p:nvSpPr>
        <p:spPr/>
        <p:txBody>
          <a:bodyPr/>
          <a:lstStyle/>
          <a:p>
            <a:r>
              <a:rPr lang="en-US" dirty="0" smtClean="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3207736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5" name="Footer Placeholder 4"/>
          <p:cNvSpPr>
            <a:spLocks noGrp="1"/>
          </p:cNvSpPr>
          <p:nvPr>
            <p:ph type="ftr" sz="quarter" idx="11"/>
          </p:nvPr>
        </p:nvSpPr>
        <p:spPr/>
        <p:txBody>
          <a:bodyPr/>
          <a:lstStyle/>
          <a:p>
            <a:r>
              <a:rPr lang="en-US" dirty="0" smtClean="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3923587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5" name="Footer Placeholder 4"/>
          <p:cNvSpPr>
            <a:spLocks noGrp="1"/>
          </p:cNvSpPr>
          <p:nvPr>
            <p:ph type="ftr" sz="quarter" idx="11"/>
          </p:nvPr>
        </p:nvSpPr>
        <p:spPr/>
        <p:txBody>
          <a:bodyPr/>
          <a:lstStyle/>
          <a:p>
            <a:r>
              <a:rPr lang="en-US" dirty="0" smtClean="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131643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flipV="1">
            <a:off x="92550" y="2376830"/>
            <a:ext cx="12018020" cy="91440"/>
          </a:xfrm>
          <a:prstGeom prst="rect">
            <a:avLst/>
          </a:prstGeom>
          <a:solidFill>
            <a:schemeClr val="accent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6" name="Slide Number Placeholder 5"/>
          <p:cNvSpPr>
            <a:spLocks noGrp="1"/>
          </p:cNvSpPr>
          <p:nvPr>
            <p:ph type="sldNum" sz="quarter" idx="12"/>
          </p:nvPr>
        </p:nvSpPr>
        <p:spPr>
          <a:xfrm>
            <a:off x="195072" y="6208776"/>
            <a:ext cx="609600" cy="457200"/>
          </a:xfrm>
        </p:spPr>
        <p:txBody>
          <a:bodyPr/>
          <a:lstStyle/>
          <a:p>
            <a:fld id="{401CF334-2D5C-4859-84A6-CA7E6E43FAEB}" type="slidenum">
              <a:rPr lang="en-US" smtClean="0"/>
              <a:t>‹#›</a:t>
            </a:fld>
            <a:endParaRPr lang="en-US" dirty="0"/>
          </a:p>
        </p:txBody>
      </p:sp>
      <p:sp>
        <p:nvSpPr>
          <p:cNvPr id="5" name="Footer Placeholder 4"/>
          <p:cNvSpPr>
            <a:spLocks noGrp="1"/>
          </p:cNvSpPr>
          <p:nvPr>
            <p:ph type="ftr" sz="quarter" idx="11"/>
          </p:nvPr>
        </p:nvSpPr>
        <p:spPr>
          <a:xfrm>
            <a:off x="1066800" y="6172200"/>
            <a:ext cx="5334000" cy="457200"/>
          </a:xfrm>
        </p:spPr>
        <p:txBody>
          <a:bodyPr/>
          <a:lstStyle/>
          <a:p>
            <a:r>
              <a:rPr lang="en-US" dirty="0" smtClean="0"/>
              <a:t>Add a footer</a:t>
            </a:r>
            <a:endParaRPr lang="en-US" dirty="0"/>
          </a:p>
        </p:txBody>
      </p:sp>
      <p:sp>
        <p:nvSpPr>
          <p:cNvPr id="4" name="Date Placeholder 3"/>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290822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6" name="Footer Placeholder 5"/>
          <p:cNvSpPr>
            <a:spLocks noGrp="1"/>
          </p:cNvSpPr>
          <p:nvPr>
            <p:ph type="ftr" sz="quarter" idx="11"/>
          </p:nvPr>
        </p:nvSpPr>
        <p:spPr/>
        <p:txBody>
          <a:bodyPr/>
          <a:lstStyle/>
          <a:p>
            <a:r>
              <a:rPr lang="en-US" dirty="0" smtClean="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365849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lumMod val="75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lumMod val="75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
        <p:nvSpPr>
          <p:cNvPr id="8" name="Footer Placeholder 7"/>
          <p:cNvSpPr>
            <a:spLocks noGrp="1"/>
          </p:cNvSpPr>
          <p:nvPr>
            <p:ph type="ftr" sz="quarter" idx="11"/>
          </p:nvPr>
        </p:nvSpPr>
        <p:spPr/>
        <p:txBody>
          <a:bodyPr/>
          <a:lstStyle/>
          <a:p>
            <a:r>
              <a:rPr lang="en-US" dirty="0" smtClean="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911274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
        <p:nvSpPr>
          <p:cNvPr id="4" name="Footer Placeholder 3"/>
          <p:cNvSpPr>
            <a:spLocks noGrp="1"/>
          </p:cNvSpPr>
          <p:nvPr>
            <p:ph type="ftr" sz="quarter" idx="11"/>
          </p:nvPr>
        </p:nvSpPr>
        <p:spPr/>
        <p:txBody>
          <a:bodyPr/>
          <a:lstStyle/>
          <a:p>
            <a:r>
              <a:rPr lang="en-US" dirty="0" smtClean="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16130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
        <p:nvSpPr>
          <p:cNvPr id="3" name="Footer Placeholder 2"/>
          <p:cNvSpPr>
            <a:spLocks noGrp="1"/>
          </p:cNvSpPr>
          <p:nvPr>
            <p:ph type="ftr" sz="quarter" idx="11"/>
          </p:nvPr>
        </p:nvSpPr>
        <p:spPr/>
        <p:txBody>
          <a:bodyPr/>
          <a:lstStyle/>
          <a:p>
            <a:r>
              <a:rPr lang="en-US" dirty="0" smtClean="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711557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dirty="0"/>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6" name="Footer Placeholder 5"/>
          <p:cNvSpPr>
            <a:spLocks noGrp="1"/>
          </p:cNvSpPr>
          <p:nvPr>
            <p:ph type="ftr" sz="quarter" idx="11"/>
          </p:nvPr>
        </p:nvSpPr>
        <p:spPr/>
        <p:txBody>
          <a:bodyPr/>
          <a:lstStyle/>
          <a:p>
            <a:r>
              <a:rPr lang="en-US" dirty="0" smtClean="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356626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flipV="1">
            <a:off x="91076" y="4683555"/>
            <a:ext cx="12009120" cy="91440"/>
          </a:xfrm>
          <a:prstGeom prst="rect">
            <a:avLst/>
          </a:prstGeom>
          <a:solidFill>
            <a:schemeClr val="accent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dirty="0"/>
          </a:p>
        </p:txBody>
      </p:sp>
      <p:sp>
        <p:nvSpPr>
          <p:cNvPr id="3" name="Picture Placeholder 2" descr="An empty placeholder to add an image. Click on the placeholder and select the image that you wish to add"/>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
        <p:nvSpPr>
          <p:cNvPr id="7" name="Slide Number Placeholder 6"/>
          <p:cNvSpPr>
            <a:spLocks noGrp="1"/>
          </p:cNvSpPr>
          <p:nvPr>
            <p:ph type="sldNum" sz="quarter" idx="12"/>
          </p:nvPr>
        </p:nvSpPr>
        <p:spPr>
          <a:xfrm>
            <a:off x="195072" y="6208776"/>
            <a:ext cx="609600" cy="457200"/>
          </a:xfrm>
        </p:spPr>
        <p:txBody>
          <a:bodyPr/>
          <a:lstStyle/>
          <a:p>
            <a:fld id="{401CF334-2D5C-4859-84A6-CA7E6E43FAEB}" type="slidenum">
              <a:rPr lang="en-US" smtClean="0"/>
              <a:t>‹#›</a:t>
            </a:fld>
            <a:endParaRPr lang="en-US" dirty="0"/>
          </a:p>
        </p:txBody>
      </p:sp>
      <p:sp>
        <p:nvSpPr>
          <p:cNvPr id="6" name="Footer Placeholder 5"/>
          <p:cNvSpPr>
            <a:spLocks noGrp="1"/>
          </p:cNvSpPr>
          <p:nvPr>
            <p:ph type="ftr" sz="quarter" idx="11"/>
          </p:nvPr>
        </p:nvSpPr>
        <p:spPr>
          <a:xfrm>
            <a:off x="1219200" y="6172200"/>
            <a:ext cx="5181600" cy="457200"/>
          </a:xfrm>
        </p:spPr>
        <p:txBody>
          <a:bodyPr/>
          <a:lstStyle/>
          <a:p>
            <a:r>
              <a:rPr lang="en-US" dirty="0" smtClean="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3726577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3">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lumMod val="75000"/>
            </a:schemeClr>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01CF334-2D5C-4859-84A6-CA7E6E43FAEB}" type="slidenum">
              <a:rPr lang="en-US" smtClean="0"/>
              <a:t>‹#›</a:t>
            </a:fld>
            <a:endParaRPr lang="en-US" dirty="0"/>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en-US" dirty="0" smtClean="0"/>
              <a:t>Add a footer</a:t>
            </a:r>
            <a:endParaRPr lang="en-US" dirty="0"/>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349BF3EA-1A78-4F07-BDC0-C8A1BD461199}" type="datetimeFigureOut">
              <a:rPr lang="en-US" smtClean="0"/>
              <a:t>5/4/2019</a:t>
            </a:fld>
            <a:endParaRPr lang="en-US" dirty="0"/>
          </a:p>
        </p:txBody>
      </p:sp>
    </p:spTree>
    <p:extLst>
      <p:ext uri="{BB962C8B-B14F-4D97-AF65-F5344CB8AC3E}">
        <p14:creationId xmlns:p14="http://schemas.microsoft.com/office/powerpoint/2010/main" val="39309707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lumMod val="75000"/>
          </a:schemeClr>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lumMod val="75000"/>
          </a:schemeClr>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lumMod val="60000"/>
            <a:lumOff val="4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lumMod val="75000"/>
          </a:schemeClr>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lumMod val="75000"/>
          </a:schemeClr>
        </a:buClr>
        <a:buChar char="•"/>
        <a:defRPr kumimoji="0" sz="1800" kern="1200">
          <a:solidFill>
            <a:schemeClr val="tx1"/>
          </a:solidFill>
          <a:latin typeface="+mn-lt"/>
          <a:ea typeface="+mn-ea"/>
          <a:cs typeface="+mn-cs"/>
        </a:defRPr>
      </a:lvl8pPr>
      <a:lvl9pPr marL="2526030" indent="-285750" algn="l" rtl="0" eaLnBrk="1" latinLnBrk="0" hangingPunct="1">
        <a:spcBef>
          <a:spcPts val="370"/>
        </a:spcBef>
        <a:buClr>
          <a:schemeClr val="accent3">
            <a:lumMod val="50000"/>
          </a:schemeClr>
        </a:buClr>
        <a:buFont typeface="Arial" panose="020B0604020202020204" pitchFamily="34" charset="0"/>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Riding for the Disabled Association (NSW)</a:t>
            </a:r>
            <a:endParaRPr lang="en-US" dirty="0"/>
          </a:p>
        </p:txBody>
      </p:sp>
      <p:sp>
        <p:nvSpPr>
          <p:cNvPr id="4" name="Subtitle 3"/>
          <p:cNvSpPr>
            <a:spLocks noGrp="1"/>
          </p:cNvSpPr>
          <p:nvPr>
            <p:ph type="subTitle" idx="1"/>
          </p:nvPr>
        </p:nvSpPr>
        <p:spPr/>
        <p:txBody>
          <a:bodyPr>
            <a:noAutofit/>
          </a:bodyPr>
          <a:lstStyle/>
          <a:p>
            <a:r>
              <a:rPr lang="en-US" sz="3200" dirty="0" smtClean="0">
                <a:solidFill>
                  <a:srgbClr val="00B050"/>
                </a:solidFill>
                <a:latin typeface="Algerian" panose="04020705040A02060702" pitchFamily="82" charset="0"/>
              </a:rPr>
              <a:t>National Disability Insurance Scheme</a:t>
            </a:r>
          </a:p>
          <a:p>
            <a:r>
              <a:rPr lang="en-US" sz="3200" dirty="0" smtClean="0">
                <a:solidFill>
                  <a:srgbClr val="00B050"/>
                </a:solidFill>
                <a:latin typeface="Algerian" panose="04020705040A02060702" pitchFamily="82" charset="0"/>
              </a:rPr>
              <a:t>and </a:t>
            </a:r>
          </a:p>
          <a:p>
            <a:r>
              <a:rPr lang="en-US" sz="3200" dirty="0" smtClean="0">
                <a:solidFill>
                  <a:srgbClr val="00B050"/>
                </a:solidFill>
                <a:latin typeface="Algerian" panose="04020705040A02060702" pitchFamily="82" charset="0"/>
              </a:rPr>
              <a:t>RDA (NSW)</a:t>
            </a:r>
            <a:endParaRPr lang="en-US" sz="3200" dirty="0">
              <a:solidFill>
                <a:srgbClr val="00B050"/>
              </a:solidFill>
              <a:latin typeface="Algerian" panose="04020705040A02060702" pitchFamily="82" charset="0"/>
            </a:endParaRPr>
          </a:p>
        </p:txBody>
      </p:sp>
      <p:pic>
        <p:nvPicPr>
          <p:cNvPr id="2" name="Picture 1"/>
          <p:cNvPicPr>
            <a:picLocks noChangeAspect="1"/>
          </p:cNvPicPr>
          <p:nvPr/>
        </p:nvPicPr>
        <p:blipFill>
          <a:blip r:embed="rId2"/>
          <a:stretch>
            <a:fillRect/>
          </a:stretch>
        </p:blipFill>
        <p:spPr>
          <a:xfrm>
            <a:off x="5096169" y="5168036"/>
            <a:ext cx="1999661" cy="1511939"/>
          </a:xfrm>
          <a:prstGeom prst="rect">
            <a:avLst/>
          </a:prstGeom>
        </p:spPr>
      </p:pic>
    </p:spTree>
    <p:extLst>
      <p:ext uri="{BB962C8B-B14F-4D97-AF65-F5344CB8AC3E}">
        <p14:creationId xmlns:p14="http://schemas.microsoft.com/office/powerpoint/2010/main" val="156607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AU" dirty="0">
                <a:solidFill>
                  <a:srgbClr val="0070C0"/>
                </a:solidFill>
              </a:rPr>
              <a:t>What changes are there under the NDIS Commission?</a:t>
            </a:r>
          </a:p>
        </p:txBody>
      </p:sp>
      <p:sp>
        <p:nvSpPr>
          <p:cNvPr id="3" name="Content Placeholder 2"/>
          <p:cNvSpPr>
            <a:spLocks noGrp="1"/>
          </p:cNvSpPr>
          <p:nvPr>
            <p:ph sz="quarter" idx="1"/>
          </p:nvPr>
        </p:nvSpPr>
        <p:spPr>
          <a:xfrm>
            <a:off x="1219200" y="1447800"/>
            <a:ext cx="10363200" cy="4932218"/>
          </a:xfrm>
        </p:spPr>
        <p:txBody>
          <a:bodyPr/>
          <a:lstStyle/>
          <a:p>
            <a:r>
              <a:rPr lang="en-AU" dirty="0" smtClean="0"/>
              <a:t>Before 1 July 2019 every current NDIS Provider must commence re-registration with the NDIS Commission if they want their registration to continue after that date</a:t>
            </a:r>
          </a:p>
          <a:p>
            <a:r>
              <a:rPr lang="en-AU" dirty="0" smtClean="0"/>
              <a:t>After 1 July 2019 registration as an NDIS Provider will be under the new NDIS Commission provisions</a:t>
            </a:r>
          </a:p>
          <a:p>
            <a:r>
              <a:rPr lang="en-AU" dirty="0" smtClean="0"/>
              <a:t>Every NDIS Provider is required to be subjected to an external audit</a:t>
            </a:r>
          </a:p>
          <a:p>
            <a:r>
              <a:rPr lang="en-AU" dirty="0" smtClean="0"/>
              <a:t>Audits are provided by registered commercial NDIS auditors</a:t>
            </a:r>
          </a:p>
          <a:p>
            <a:r>
              <a:rPr lang="en-AU" dirty="0" smtClean="0"/>
              <a:t>There is said to be a shortage of registered NDIS auditors</a:t>
            </a:r>
          </a:p>
          <a:p>
            <a:r>
              <a:rPr lang="en-AU" dirty="0" smtClean="0"/>
              <a:t>Audit costs can vary depending on type, size and complexity of Provider</a:t>
            </a:r>
          </a:p>
          <a:p>
            <a:r>
              <a:rPr lang="en-AU" dirty="0" smtClean="0"/>
              <a:t>Provider cannot increase charges (presumably above the scheduled costs) to cover audit costs</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4290391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70C0"/>
                </a:solidFill>
              </a:rPr>
              <a:t>What changes are there under the NDIS Commission ?</a:t>
            </a:r>
            <a:endParaRPr lang="en-AU" dirty="0">
              <a:solidFill>
                <a:srgbClr val="0070C0"/>
              </a:solidFill>
            </a:endParaRPr>
          </a:p>
        </p:txBody>
      </p:sp>
      <p:sp>
        <p:nvSpPr>
          <p:cNvPr id="3" name="Content Placeholder 2"/>
          <p:cNvSpPr>
            <a:spLocks noGrp="1"/>
          </p:cNvSpPr>
          <p:nvPr>
            <p:ph sz="quarter" idx="1"/>
          </p:nvPr>
        </p:nvSpPr>
        <p:spPr/>
        <p:txBody>
          <a:bodyPr/>
          <a:lstStyle/>
          <a:p>
            <a:endParaRPr lang="en-AU" dirty="0" smtClean="0"/>
          </a:p>
          <a:p>
            <a:r>
              <a:rPr lang="en-AU" dirty="0" smtClean="0"/>
              <a:t>All </a:t>
            </a:r>
            <a:r>
              <a:rPr lang="en-AU" dirty="0"/>
              <a:t>registered NDIS providers who were </a:t>
            </a:r>
            <a:r>
              <a:rPr lang="en-AU" dirty="0" smtClean="0"/>
              <a:t>originally registered </a:t>
            </a:r>
            <a:r>
              <a:rPr lang="en-AU" dirty="0"/>
              <a:t>under the </a:t>
            </a:r>
            <a:r>
              <a:rPr lang="en-AU" dirty="0" smtClean="0"/>
              <a:t>NDIA </a:t>
            </a:r>
            <a:r>
              <a:rPr lang="en-AU" dirty="0"/>
              <a:t>must reregister as providers under the NDIS </a:t>
            </a:r>
            <a:r>
              <a:rPr lang="en-AU" dirty="0" smtClean="0"/>
              <a:t>Commission if they want to remain providers and claim via the NDIA</a:t>
            </a:r>
          </a:p>
          <a:p>
            <a:endParaRPr lang="en-AU" dirty="0" smtClean="0"/>
          </a:p>
          <a:p>
            <a:r>
              <a:rPr lang="en-AU" dirty="0" smtClean="0"/>
              <a:t>The reregistration </a:t>
            </a:r>
            <a:r>
              <a:rPr lang="en-AU" dirty="0"/>
              <a:t>process must be commenced by 30 June </a:t>
            </a:r>
            <a:r>
              <a:rPr lang="en-AU" dirty="0" smtClean="0"/>
              <a:t>2019</a:t>
            </a:r>
          </a:p>
          <a:p>
            <a:endParaRPr lang="en-AU" dirty="0" smtClean="0"/>
          </a:p>
          <a:p>
            <a:r>
              <a:rPr lang="en-AU" dirty="0" smtClean="0"/>
              <a:t>Because of what is involved in the reregistration process, based on information available it is expected to take up to nine </a:t>
            </a:r>
            <a:r>
              <a:rPr lang="en-AU" dirty="0"/>
              <a:t>months to complete the process after the reregistration </a:t>
            </a:r>
            <a:r>
              <a:rPr lang="en-AU" dirty="0" smtClean="0"/>
              <a:t>commences</a:t>
            </a:r>
          </a:p>
          <a:p>
            <a:endParaRPr lang="en-AU" dirty="0" smtClean="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1914191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70C0"/>
                </a:solidFill>
              </a:rPr>
              <a:t>Why does it take so long to reregister under the NDIS Commission?</a:t>
            </a:r>
            <a:endParaRPr lang="en-AU" dirty="0">
              <a:solidFill>
                <a:srgbClr val="0070C0"/>
              </a:solidFill>
            </a:endParaRPr>
          </a:p>
        </p:txBody>
      </p:sp>
      <p:sp>
        <p:nvSpPr>
          <p:cNvPr id="3" name="Content Placeholder 2"/>
          <p:cNvSpPr>
            <a:spLocks noGrp="1"/>
          </p:cNvSpPr>
          <p:nvPr>
            <p:ph sz="quarter" idx="1"/>
          </p:nvPr>
        </p:nvSpPr>
        <p:spPr>
          <a:xfrm>
            <a:off x="1219200" y="1447799"/>
            <a:ext cx="10363200" cy="5119255"/>
          </a:xfrm>
        </p:spPr>
        <p:txBody>
          <a:bodyPr/>
          <a:lstStyle/>
          <a:p>
            <a:r>
              <a:rPr lang="en-AU" dirty="0" smtClean="0"/>
              <a:t>The </a:t>
            </a:r>
            <a:r>
              <a:rPr lang="en-AU" dirty="0"/>
              <a:t>re-registration process for the NDIS Commission is much more complex and requires a lot more work than was the original registration </a:t>
            </a:r>
            <a:r>
              <a:rPr lang="en-AU" dirty="0" smtClean="0"/>
              <a:t>process with </a:t>
            </a:r>
            <a:r>
              <a:rPr lang="en-AU" dirty="0"/>
              <a:t>the </a:t>
            </a:r>
            <a:r>
              <a:rPr lang="en-AU" dirty="0" smtClean="0"/>
              <a:t>NDIA</a:t>
            </a:r>
          </a:p>
          <a:p>
            <a:endParaRPr lang="en-AU" dirty="0" smtClean="0"/>
          </a:p>
          <a:p>
            <a:r>
              <a:rPr lang="en-AU" dirty="0" smtClean="0"/>
              <a:t>Standards </a:t>
            </a:r>
            <a:r>
              <a:rPr lang="en-AU" dirty="0"/>
              <a:t>required under the NDIS Commission are different, and more demanding, than those required by the </a:t>
            </a:r>
            <a:r>
              <a:rPr lang="en-AU" dirty="0" smtClean="0"/>
              <a:t>NDIA</a:t>
            </a:r>
          </a:p>
          <a:p>
            <a:endParaRPr lang="en-AU" dirty="0" smtClean="0"/>
          </a:p>
          <a:p>
            <a:r>
              <a:rPr lang="en-AU" dirty="0" smtClean="0"/>
              <a:t>There </a:t>
            </a:r>
            <a:r>
              <a:rPr lang="en-AU" dirty="0"/>
              <a:t>is a lot to do to demonstrate that we should be permitted to </a:t>
            </a:r>
            <a:r>
              <a:rPr lang="en-AU" dirty="0" smtClean="0"/>
              <a:t>reregister </a:t>
            </a:r>
            <a:r>
              <a:rPr lang="en-AU" dirty="0"/>
              <a:t>(forms to complete, documents to provide</a:t>
            </a:r>
            <a:r>
              <a:rPr lang="en-AU" dirty="0" smtClean="0"/>
              <a:t>)</a:t>
            </a:r>
          </a:p>
          <a:p>
            <a:endParaRPr lang="en-AU" dirty="0" smtClean="0"/>
          </a:p>
          <a:p>
            <a:r>
              <a:rPr lang="en-AU" dirty="0"/>
              <a:t>Because RDA (NSW) is a company, the cost is going to be considerable</a:t>
            </a:r>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62337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What are the expected costs involved?</a:t>
            </a:r>
            <a:endParaRPr lang="en-AU" dirty="0">
              <a:solidFill>
                <a:srgbClr val="0070C0"/>
              </a:solidFill>
            </a:endParaRPr>
          </a:p>
        </p:txBody>
      </p:sp>
      <p:sp>
        <p:nvSpPr>
          <p:cNvPr id="3" name="Content Placeholder 2"/>
          <p:cNvSpPr>
            <a:spLocks noGrp="1"/>
          </p:cNvSpPr>
          <p:nvPr>
            <p:ph sz="quarter" idx="1"/>
          </p:nvPr>
        </p:nvSpPr>
        <p:spPr/>
        <p:txBody>
          <a:bodyPr>
            <a:normAutofit/>
          </a:bodyPr>
          <a:lstStyle/>
          <a:p>
            <a:endParaRPr lang="en-AU" dirty="0" smtClean="0"/>
          </a:p>
          <a:p>
            <a:r>
              <a:rPr lang="en-AU" sz="2800" dirty="0" smtClean="0"/>
              <a:t>Because of the new requirements, it will cost </a:t>
            </a:r>
            <a:r>
              <a:rPr lang="en-AU" sz="2800" dirty="0"/>
              <a:t>more for a company (regardless of size) to register as a provider under the NDIS </a:t>
            </a:r>
            <a:r>
              <a:rPr lang="en-AU" sz="2800" dirty="0" smtClean="0"/>
              <a:t>Commission</a:t>
            </a:r>
          </a:p>
          <a:p>
            <a:endParaRPr lang="en-AU" sz="2800" dirty="0"/>
          </a:p>
          <a:p>
            <a:r>
              <a:rPr lang="en-AU" sz="2800" dirty="0" smtClean="0"/>
              <a:t>Each provider, whether a company or not, must be audited at least every three years prior to reregistration, and each provider must reregister every three years</a:t>
            </a:r>
          </a:p>
          <a:p>
            <a:endParaRPr lang="en-AU" sz="2800" dirty="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499932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a:solidFill>
                  <a:srgbClr val="0070C0"/>
                </a:solidFill>
              </a:rPr>
              <a:t>What are the expected costs </a:t>
            </a:r>
            <a:r>
              <a:rPr lang="en-AU" dirty="0" smtClean="0">
                <a:solidFill>
                  <a:srgbClr val="0070C0"/>
                </a:solidFill>
              </a:rPr>
              <a:t>involved?</a:t>
            </a:r>
            <a:endParaRPr lang="en-AU" dirty="0">
              <a:solidFill>
                <a:srgbClr val="0070C0"/>
              </a:solidFill>
            </a:endParaRPr>
          </a:p>
        </p:txBody>
      </p:sp>
      <p:sp>
        <p:nvSpPr>
          <p:cNvPr id="3" name="Content Placeholder 2"/>
          <p:cNvSpPr>
            <a:spLocks noGrp="1"/>
          </p:cNvSpPr>
          <p:nvPr>
            <p:ph sz="quarter" idx="1"/>
          </p:nvPr>
        </p:nvSpPr>
        <p:spPr>
          <a:xfrm>
            <a:off x="1219200" y="1704110"/>
            <a:ext cx="10363200" cy="4551218"/>
          </a:xfrm>
        </p:spPr>
        <p:txBody>
          <a:bodyPr>
            <a:normAutofit/>
          </a:bodyPr>
          <a:lstStyle/>
          <a:p>
            <a:pPr marL="0" indent="0">
              <a:buNone/>
            </a:pPr>
            <a:r>
              <a:rPr lang="en-AU" sz="2800" dirty="0" smtClean="0"/>
              <a:t>The costs involved under the new arrangements include:</a:t>
            </a:r>
          </a:p>
          <a:p>
            <a:pPr marL="0" indent="0">
              <a:buNone/>
            </a:pPr>
            <a:endParaRPr lang="en-AU" sz="1600" dirty="0" smtClean="0"/>
          </a:p>
          <a:p>
            <a:r>
              <a:rPr lang="en-AU" sz="2800" dirty="0" smtClean="0"/>
              <a:t>Costs (both time and expense) of registering and then, every three years, reregistering as providers</a:t>
            </a:r>
          </a:p>
          <a:p>
            <a:endParaRPr lang="en-AU" sz="1600" dirty="0" smtClean="0"/>
          </a:p>
          <a:p>
            <a:r>
              <a:rPr lang="en-AU" sz="2800" dirty="0" smtClean="0"/>
              <a:t>Costs of the audits </a:t>
            </a:r>
          </a:p>
          <a:p>
            <a:endParaRPr lang="en-AU" sz="1600" dirty="0" smtClean="0"/>
          </a:p>
          <a:p>
            <a:r>
              <a:rPr lang="en-AU" sz="2800" dirty="0" smtClean="0"/>
              <a:t>Audit costs depend on a number of factors, one of which is whether the registered provider is a company provider (</a:t>
            </a:r>
            <a:r>
              <a:rPr lang="en-AU" sz="2800" dirty="0" err="1" smtClean="0"/>
              <a:t>eg</a:t>
            </a:r>
            <a:r>
              <a:rPr lang="en-AU" sz="2800" dirty="0" smtClean="0"/>
              <a:t> RDA (NSW)) or a non-company provider (</a:t>
            </a:r>
            <a:r>
              <a:rPr lang="en-AU" sz="2800" dirty="0" err="1" smtClean="0"/>
              <a:t>eg</a:t>
            </a:r>
            <a:r>
              <a:rPr lang="en-AU" sz="2800" dirty="0" smtClean="0"/>
              <a:t> a Centre)</a:t>
            </a:r>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8581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a:solidFill>
                  <a:srgbClr val="0070C0"/>
                </a:solidFill>
              </a:rPr>
              <a:t>What are the expected costs involved?</a:t>
            </a:r>
          </a:p>
        </p:txBody>
      </p:sp>
      <p:sp>
        <p:nvSpPr>
          <p:cNvPr id="3" name="Content Placeholder 2"/>
          <p:cNvSpPr>
            <a:spLocks noGrp="1"/>
          </p:cNvSpPr>
          <p:nvPr>
            <p:ph sz="quarter" idx="1"/>
          </p:nvPr>
        </p:nvSpPr>
        <p:spPr>
          <a:xfrm>
            <a:off x="1219200" y="1447799"/>
            <a:ext cx="10363200" cy="4724401"/>
          </a:xfrm>
        </p:spPr>
        <p:txBody>
          <a:bodyPr>
            <a:normAutofit fontScale="32500" lnSpcReduction="20000"/>
          </a:bodyPr>
          <a:lstStyle/>
          <a:p>
            <a:r>
              <a:rPr lang="en-AU" sz="7400" dirty="0"/>
              <a:t>Providers which are companies are required to undergo a “certification audit” </a:t>
            </a:r>
            <a:endParaRPr lang="en-AU" sz="7400" dirty="0" smtClean="0"/>
          </a:p>
          <a:p>
            <a:endParaRPr lang="en-AU" sz="7400" dirty="0" smtClean="0"/>
          </a:p>
          <a:p>
            <a:r>
              <a:rPr lang="en-AU" sz="7400" dirty="0" smtClean="0"/>
              <a:t>These audits are required at least every three years.</a:t>
            </a:r>
          </a:p>
          <a:p>
            <a:endParaRPr lang="en-AU" sz="7400" dirty="0" smtClean="0"/>
          </a:p>
          <a:p>
            <a:r>
              <a:rPr lang="en-AU" sz="7400" dirty="0" smtClean="0"/>
              <a:t>Not </a:t>
            </a:r>
            <a:r>
              <a:rPr lang="en-AU" sz="7400" dirty="0"/>
              <a:t>counting in travel costs, costs could </a:t>
            </a:r>
            <a:r>
              <a:rPr lang="en-AU" sz="7400" dirty="0" smtClean="0"/>
              <a:t>be </a:t>
            </a:r>
            <a:r>
              <a:rPr lang="en-AU" sz="7400" dirty="0"/>
              <a:t>between $2,800 and $5,500 but could end up costing considerably more once other factors are taken into </a:t>
            </a:r>
            <a:r>
              <a:rPr lang="en-AU" sz="7400" dirty="0" smtClean="0"/>
              <a:t>account (we have heard of these costs being in the tens of thousands of dollars)</a:t>
            </a:r>
          </a:p>
          <a:p>
            <a:endParaRPr lang="en-AU" sz="7400" dirty="0" smtClean="0"/>
          </a:p>
          <a:p>
            <a:r>
              <a:rPr lang="en-AU" sz="7400" dirty="0"/>
              <a:t>Because RDA (NSW) is a company, the audits must be done by two auditors, adding to the costs of audits</a:t>
            </a:r>
          </a:p>
          <a:p>
            <a:endParaRPr lang="en-AU" sz="7400" dirty="0"/>
          </a:p>
          <a:p>
            <a:r>
              <a:rPr lang="en-AU" sz="7400" dirty="0"/>
              <a:t>In the case of RDA (NSW) the audit costs will be greater because of the travel that would be required for auditors</a:t>
            </a:r>
          </a:p>
          <a:p>
            <a:endParaRPr lang="en-AU" sz="2800" dirty="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15614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a:solidFill>
                  <a:srgbClr val="0070C0"/>
                </a:solidFill>
              </a:rPr>
              <a:t>What are the expected costs involved?</a:t>
            </a:r>
          </a:p>
        </p:txBody>
      </p:sp>
      <p:sp>
        <p:nvSpPr>
          <p:cNvPr id="3" name="Content Placeholder 2"/>
          <p:cNvSpPr>
            <a:spLocks noGrp="1"/>
          </p:cNvSpPr>
          <p:nvPr>
            <p:ph sz="quarter" idx="1"/>
          </p:nvPr>
        </p:nvSpPr>
        <p:spPr>
          <a:xfrm>
            <a:off x="1219200" y="1447800"/>
            <a:ext cx="10363200" cy="4953000"/>
          </a:xfrm>
        </p:spPr>
        <p:txBody>
          <a:bodyPr>
            <a:normAutofit lnSpcReduction="10000"/>
          </a:bodyPr>
          <a:lstStyle/>
          <a:p>
            <a:r>
              <a:rPr lang="en-AU" sz="2800" dirty="0" smtClean="0"/>
              <a:t>Providers </a:t>
            </a:r>
            <a:r>
              <a:rPr lang="en-AU" sz="2800" dirty="0"/>
              <a:t>which are not </a:t>
            </a:r>
            <a:r>
              <a:rPr lang="en-AU" sz="2800" dirty="0" smtClean="0"/>
              <a:t>companies (such as RDA (NSW) Centres) </a:t>
            </a:r>
            <a:r>
              <a:rPr lang="en-AU" sz="2800" dirty="0"/>
              <a:t>only have to undergo a “verification audit” and the cost of these audits is likely to be between $700 and $</a:t>
            </a:r>
            <a:r>
              <a:rPr lang="en-AU" sz="2800" dirty="0" smtClean="0"/>
              <a:t>1,800</a:t>
            </a:r>
          </a:p>
          <a:p>
            <a:endParaRPr lang="en-AU" sz="2800" dirty="0"/>
          </a:p>
          <a:p>
            <a:r>
              <a:rPr lang="en-AU" sz="2800" dirty="0"/>
              <a:t>A “verification audit” is </a:t>
            </a:r>
            <a:r>
              <a:rPr lang="en-AU" sz="2800" dirty="0" smtClean="0"/>
              <a:t>only a </a:t>
            </a:r>
            <a:r>
              <a:rPr lang="en-AU" sz="2800" dirty="0"/>
              <a:t>“desk audits” – the auditors simply go through the documents that the applicant has provided to the NDIS </a:t>
            </a:r>
            <a:r>
              <a:rPr lang="en-AU" sz="2800" dirty="0" smtClean="0"/>
              <a:t>Commission, which is one of the reasons that the cost is lower than a “certification audit”</a:t>
            </a:r>
          </a:p>
          <a:p>
            <a:endParaRPr lang="en-AU" sz="2800" dirty="0"/>
          </a:p>
          <a:p>
            <a:r>
              <a:rPr lang="en-AU" sz="2800" dirty="0" smtClean="0"/>
              <a:t>If RDA (NSW) goes down the path of incorporating Centres, those Centres will need to undergo a full “certification audit”</a:t>
            </a:r>
            <a:endParaRPr lang="en-AU" sz="2800"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102110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70C0"/>
                </a:solidFill>
              </a:rPr>
              <a:t>What do the new provisions mean for </a:t>
            </a:r>
            <a:br>
              <a:rPr lang="en-AU" dirty="0" smtClean="0">
                <a:solidFill>
                  <a:srgbClr val="0070C0"/>
                </a:solidFill>
              </a:rPr>
            </a:br>
            <a:r>
              <a:rPr lang="en-AU" dirty="0" smtClean="0">
                <a:solidFill>
                  <a:srgbClr val="0070C0"/>
                </a:solidFill>
              </a:rPr>
              <a:t>RDA (NSW) Centres?</a:t>
            </a:r>
            <a:endParaRPr lang="en-AU" dirty="0">
              <a:solidFill>
                <a:srgbClr val="0070C0"/>
              </a:solidFill>
            </a:endParaRPr>
          </a:p>
        </p:txBody>
      </p:sp>
      <p:sp>
        <p:nvSpPr>
          <p:cNvPr id="3" name="Content Placeholder 2"/>
          <p:cNvSpPr>
            <a:spLocks noGrp="1"/>
          </p:cNvSpPr>
          <p:nvPr>
            <p:ph sz="quarter" idx="1"/>
          </p:nvPr>
        </p:nvSpPr>
        <p:spPr>
          <a:xfrm>
            <a:off x="1219200" y="1447799"/>
            <a:ext cx="10363200" cy="5098473"/>
          </a:xfrm>
        </p:spPr>
        <p:txBody>
          <a:bodyPr>
            <a:normAutofit fontScale="92500" lnSpcReduction="10000"/>
          </a:bodyPr>
          <a:lstStyle/>
          <a:p>
            <a:pPr marL="0" indent="0">
              <a:buNone/>
            </a:pPr>
            <a:r>
              <a:rPr lang="en-AU" sz="2800" dirty="0" smtClean="0"/>
              <a:t>There are a number of issues to be considered, including</a:t>
            </a:r>
            <a:r>
              <a:rPr lang="en-AU" sz="2800" dirty="0" smtClean="0"/>
              <a:t>:</a:t>
            </a:r>
          </a:p>
          <a:p>
            <a:pPr marL="0" indent="0">
              <a:buNone/>
            </a:pPr>
            <a:endParaRPr lang="en-AU" sz="1400" dirty="0" smtClean="0"/>
          </a:p>
          <a:p>
            <a:r>
              <a:rPr lang="en-AU" dirty="0" smtClean="0"/>
              <a:t>Do those Centres which are registered as service providers reregister under the NDIS Commission requirements or do they not renew their registration and claim under the RDA (NSW) registration</a:t>
            </a:r>
            <a:r>
              <a:rPr lang="en-AU" dirty="0" smtClean="0"/>
              <a:t>?</a:t>
            </a:r>
          </a:p>
          <a:p>
            <a:pPr lvl="1"/>
            <a:endParaRPr lang="en-AU" sz="1300" dirty="0" smtClean="0"/>
          </a:p>
          <a:p>
            <a:r>
              <a:rPr lang="en-AU" dirty="0" smtClean="0"/>
              <a:t>Do we increase </a:t>
            </a:r>
            <a:r>
              <a:rPr lang="en-AU" dirty="0"/>
              <a:t>riding and rider registration fees to </a:t>
            </a:r>
            <a:r>
              <a:rPr lang="en-AU" dirty="0" smtClean="0"/>
              <a:t>cover </a:t>
            </a:r>
            <a:r>
              <a:rPr lang="en-AU" dirty="0"/>
              <a:t>the additional costs for RDA (NSW) and its Centres under the new arrangement?</a:t>
            </a:r>
          </a:p>
          <a:p>
            <a:pPr lvl="2"/>
            <a:r>
              <a:rPr lang="en-AU" sz="2600" dirty="0"/>
              <a:t>But are these increases for all riders or only some?</a:t>
            </a:r>
          </a:p>
          <a:p>
            <a:pPr lvl="1"/>
            <a:endParaRPr lang="en-AU" sz="1300" dirty="0" smtClean="0"/>
          </a:p>
          <a:p>
            <a:r>
              <a:rPr lang="en-AU" dirty="0" smtClean="0"/>
              <a:t>Should there be differential pricing with those receiving funding under the NDIS being charged more than other riders in order to cover the additional costs and is that ethical?</a:t>
            </a:r>
          </a:p>
          <a:p>
            <a:pPr lvl="1"/>
            <a:endParaRPr lang="en-AU" sz="1300" dirty="0" smtClean="0"/>
          </a:p>
          <a:p>
            <a:r>
              <a:rPr lang="en-AU" dirty="0" smtClean="0"/>
              <a:t>Do </a:t>
            </a:r>
            <a:r>
              <a:rPr lang="en-AU" dirty="0"/>
              <a:t>RDA (NSW) and its Centres continue as now?</a:t>
            </a:r>
          </a:p>
          <a:p>
            <a:pPr lvl="1"/>
            <a:endParaRPr lang="en-AU" dirty="0" smtClean="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723827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AU" dirty="0" smtClean="0">
                <a:solidFill>
                  <a:srgbClr val="0070C0"/>
                </a:solidFill>
              </a:rPr>
              <a:t>Does every service provider need </a:t>
            </a:r>
            <a:br>
              <a:rPr lang="en-AU" dirty="0" smtClean="0">
                <a:solidFill>
                  <a:srgbClr val="0070C0"/>
                </a:solidFill>
              </a:rPr>
            </a:br>
            <a:r>
              <a:rPr lang="en-AU" dirty="0" smtClean="0">
                <a:solidFill>
                  <a:srgbClr val="0070C0"/>
                </a:solidFill>
              </a:rPr>
              <a:t>to be registered?</a:t>
            </a:r>
            <a:endParaRPr lang="en-AU" dirty="0">
              <a:solidFill>
                <a:srgbClr val="0070C0"/>
              </a:solidFill>
            </a:endParaRPr>
          </a:p>
        </p:txBody>
      </p:sp>
      <p:sp>
        <p:nvSpPr>
          <p:cNvPr id="3" name="Content Placeholder 2"/>
          <p:cNvSpPr>
            <a:spLocks noGrp="1"/>
          </p:cNvSpPr>
          <p:nvPr>
            <p:ph sz="quarter" idx="1"/>
          </p:nvPr>
        </p:nvSpPr>
        <p:spPr>
          <a:xfrm>
            <a:off x="1219200" y="1447800"/>
            <a:ext cx="10363200" cy="4953000"/>
          </a:xfrm>
        </p:spPr>
        <p:txBody>
          <a:bodyPr>
            <a:noAutofit/>
          </a:bodyPr>
          <a:lstStyle/>
          <a:p>
            <a:r>
              <a:rPr lang="en-AU" sz="2800" dirty="0" smtClean="0"/>
              <a:t>If </a:t>
            </a:r>
            <a:r>
              <a:rPr lang="en-AU" sz="2800" u="sng" dirty="0" smtClean="0"/>
              <a:t>all</a:t>
            </a:r>
            <a:r>
              <a:rPr lang="en-AU" sz="2800" dirty="0" smtClean="0"/>
              <a:t> riders are “self managing” their funding, where invoices are issued to the rider and the rider pays out of their NDIS funding – registration is not required</a:t>
            </a:r>
          </a:p>
          <a:p>
            <a:r>
              <a:rPr lang="en-AU" sz="2800" dirty="0" smtClean="0"/>
              <a:t>If </a:t>
            </a:r>
            <a:r>
              <a:rPr lang="en-AU" sz="2800" u="sng" dirty="0" smtClean="0"/>
              <a:t>all</a:t>
            </a:r>
            <a:r>
              <a:rPr lang="en-AU" sz="2800" dirty="0" smtClean="0"/>
              <a:t> riders are “plan managed” for their funding where invoices are issued to the rider or plan manager and payment is made by the plan manager – registration is not required</a:t>
            </a:r>
          </a:p>
          <a:p>
            <a:r>
              <a:rPr lang="en-AU" sz="2800" dirty="0" smtClean="0"/>
              <a:t>If </a:t>
            </a:r>
            <a:r>
              <a:rPr lang="en-AU" sz="2800" u="sng" dirty="0" smtClean="0"/>
              <a:t>any</a:t>
            </a:r>
            <a:r>
              <a:rPr lang="en-AU" sz="2800" dirty="0" smtClean="0"/>
              <a:t> rider is “NDIA managed” for their funding where a Centre lodges claims through RDA (NSW) with the NDIA – registration is required</a:t>
            </a:r>
          </a:p>
          <a:p>
            <a:r>
              <a:rPr lang="en-AU" sz="2800" dirty="0" smtClean="0"/>
              <a:t> If a Centre is separately registered as a provider and has a rider who is “NDIA managed” – registration is required</a:t>
            </a:r>
            <a:endParaRPr lang="en-AU" sz="2800"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133420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Is there an alternative to registration?</a:t>
            </a:r>
            <a:endParaRPr lang="en-AU" dirty="0">
              <a:solidFill>
                <a:srgbClr val="0070C0"/>
              </a:solidFill>
            </a:endParaRPr>
          </a:p>
        </p:txBody>
      </p:sp>
      <p:sp>
        <p:nvSpPr>
          <p:cNvPr id="3" name="Content Placeholder 2"/>
          <p:cNvSpPr>
            <a:spLocks noGrp="1"/>
          </p:cNvSpPr>
          <p:nvPr>
            <p:ph sz="quarter" idx="1"/>
          </p:nvPr>
        </p:nvSpPr>
        <p:spPr>
          <a:xfrm>
            <a:off x="1219200" y="1184563"/>
            <a:ext cx="10363200" cy="5278581"/>
          </a:xfrm>
        </p:spPr>
        <p:txBody>
          <a:bodyPr>
            <a:normAutofit/>
          </a:bodyPr>
          <a:lstStyle/>
          <a:p>
            <a:pPr marL="0" indent="0">
              <a:buNone/>
            </a:pPr>
            <a:r>
              <a:rPr lang="en-AU" dirty="0" smtClean="0"/>
              <a:t>Possible alternatives for consideration include</a:t>
            </a:r>
            <a:r>
              <a:rPr lang="en-AU" dirty="0" smtClean="0"/>
              <a:t>:</a:t>
            </a:r>
          </a:p>
          <a:p>
            <a:pPr marL="0" indent="0">
              <a:buNone/>
            </a:pPr>
            <a:endParaRPr lang="en-AU" dirty="0" smtClean="0"/>
          </a:p>
          <a:p>
            <a:r>
              <a:rPr lang="en-AU" dirty="0" smtClean="0"/>
              <a:t>Cease claiming under the NDIS for all riders</a:t>
            </a:r>
          </a:p>
          <a:p>
            <a:r>
              <a:rPr lang="en-AU" dirty="0"/>
              <a:t>Only accept NDIS funding from riders who are either self managing their NDIS funding or who have their funding managed by a plan </a:t>
            </a:r>
            <a:r>
              <a:rPr lang="en-AU" dirty="0" smtClean="0"/>
              <a:t>manager</a:t>
            </a:r>
          </a:p>
          <a:p>
            <a:r>
              <a:rPr lang="en-AU" dirty="0" smtClean="0"/>
              <a:t>Request all NDIS-funded riders to either commence </a:t>
            </a:r>
          </a:p>
          <a:p>
            <a:pPr lvl="1"/>
            <a:r>
              <a:rPr lang="en-AU" sz="2600" dirty="0" smtClean="0"/>
              <a:t>self managing the funding for their RDA activities or </a:t>
            </a:r>
          </a:p>
          <a:p>
            <a:pPr lvl="1"/>
            <a:r>
              <a:rPr lang="en-AU" sz="2600" dirty="0" smtClean="0"/>
              <a:t>having their plan manager manage the funding for their RDA </a:t>
            </a:r>
            <a:r>
              <a:rPr lang="en-AU" sz="2600" dirty="0" smtClean="0"/>
              <a:t>activities</a:t>
            </a:r>
          </a:p>
          <a:p>
            <a:r>
              <a:rPr lang="en-AU" sz="2800" dirty="0" smtClean="0"/>
              <a:t>Riders that do not want to self manage or be plan managed still have the option of using their Active Kids vouchers (from 2019 there will be two vouchers, each of $100)</a:t>
            </a:r>
            <a:endParaRPr lang="en-AU" sz="2800"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02557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0070C0"/>
                </a:solidFill>
              </a:rPr>
              <a:t>Key terms</a:t>
            </a:r>
            <a:endParaRPr lang="en-AU" dirty="0">
              <a:solidFill>
                <a:srgbClr val="0070C0"/>
              </a:solidFill>
            </a:endParaRPr>
          </a:p>
        </p:txBody>
      </p:sp>
      <p:sp>
        <p:nvSpPr>
          <p:cNvPr id="3" name="Content Placeholder 2"/>
          <p:cNvSpPr>
            <a:spLocks noGrp="1"/>
          </p:cNvSpPr>
          <p:nvPr>
            <p:ph sz="quarter" idx="1"/>
          </p:nvPr>
        </p:nvSpPr>
        <p:spPr/>
        <p:txBody>
          <a:bodyPr/>
          <a:lstStyle/>
          <a:p>
            <a:endParaRPr lang="en-AU" dirty="0" smtClean="0"/>
          </a:p>
          <a:p>
            <a:endParaRPr lang="en-AU" dirty="0" smtClean="0"/>
          </a:p>
          <a:p>
            <a:r>
              <a:rPr lang="en-AU" dirty="0" smtClean="0"/>
              <a:t>National Disability Insurance Scheme (NDIS)</a:t>
            </a:r>
          </a:p>
          <a:p>
            <a:endParaRPr lang="en-AU" dirty="0" smtClean="0"/>
          </a:p>
          <a:p>
            <a:r>
              <a:rPr lang="en-AU" dirty="0" smtClean="0"/>
              <a:t>National Disability Insurance Agency (NDIA)</a:t>
            </a:r>
          </a:p>
          <a:p>
            <a:endParaRPr lang="en-AU" dirty="0" smtClean="0"/>
          </a:p>
          <a:p>
            <a:r>
              <a:rPr lang="en-AU" dirty="0" smtClean="0"/>
              <a:t>National Disability Insurance Scheme Commission (NDIS Commission)</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584517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circle(in)">
                                      <p:cBhvr>
                                        <p:cTn id="1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70C0"/>
                </a:solidFill>
              </a:rPr>
              <a:t>What are the possible implications of </a:t>
            </a:r>
            <a:r>
              <a:rPr lang="en-AU" u="sng" dirty="0" smtClean="0">
                <a:solidFill>
                  <a:srgbClr val="0070C0"/>
                </a:solidFill>
              </a:rPr>
              <a:t>not</a:t>
            </a:r>
            <a:r>
              <a:rPr lang="en-AU" dirty="0" smtClean="0">
                <a:solidFill>
                  <a:srgbClr val="0070C0"/>
                </a:solidFill>
              </a:rPr>
              <a:t> being registered?</a:t>
            </a:r>
            <a:endParaRPr lang="en-AU" dirty="0">
              <a:solidFill>
                <a:srgbClr val="0070C0"/>
              </a:solidFill>
            </a:endParaRPr>
          </a:p>
        </p:txBody>
      </p:sp>
      <p:sp>
        <p:nvSpPr>
          <p:cNvPr id="3" name="Content Placeholder 2"/>
          <p:cNvSpPr>
            <a:spLocks noGrp="1"/>
          </p:cNvSpPr>
          <p:nvPr>
            <p:ph sz="quarter" idx="1"/>
          </p:nvPr>
        </p:nvSpPr>
        <p:spPr/>
        <p:txBody>
          <a:bodyPr>
            <a:normAutofit lnSpcReduction="10000"/>
          </a:bodyPr>
          <a:lstStyle/>
          <a:p>
            <a:pPr lvl="0"/>
            <a:endParaRPr lang="en-AU" dirty="0" smtClean="0"/>
          </a:p>
          <a:p>
            <a:pPr lvl="0"/>
            <a:r>
              <a:rPr lang="en-AU" sz="2800" dirty="0" smtClean="0"/>
              <a:t>Centres </a:t>
            </a:r>
            <a:r>
              <a:rPr lang="en-AU" sz="2800" dirty="0"/>
              <a:t>can still invoice their riders as before (this is what used to happen prior to the NDIS commencing</a:t>
            </a:r>
            <a:r>
              <a:rPr lang="en-AU" sz="2800" dirty="0" smtClean="0"/>
              <a:t>).</a:t>
            </a:r>
          </a:p>
          <a:p>
            <a:pPr lvl="0"/>
            <a:endParaRPr lang="en-AU" sz="2800" dirty="0"/>
          </a:p>
          <a:p>
            <a:pPr lvl="0"/>
            <a:r>
              <a:rPr lang="en-AU" sz="2800" dirty="0"/>
              <a:t>Riders or their </a:t>
            </a:r>
            <a:r>
              <a:rPr lang="en-AU" sz="2800" dirty="0" smtClean="0"/>
              <a:t>plan </a:t>
            </a:r>
            <a:r>
              <a:rPr lang="en-AU" sz="2800" dirty="0"/>
              <a:t>managers will pay the invoices direct to the Centres </a:t>
            </a:r>
            <a:r>
              <a:rPr lang="en-AU" sz="2800" dirty="0" smtClean="0"/>
              <a:t>(similar to what </a:t>
            </a:r>
            <a:r>
              <a:rPr lang="en-AU" sz="2800" dirty="0"/>
              <a:t>used to happen prior to the NDIS commencing</a:t>
            </a:r>
            <a:r>
              <a:rPr lang="en-AU" sz="2800" dirty="0" smtClean="0"/>
              <a:t>).</a:t>
            </a:r>
          </a:p>
          <a:p>
            <a:pPr lvl="0"/>
            <a:endParaRPr lang="en-AU" sz="2800" dirty="0" smtClean="0"/>
          </a:p>
          <a:p>
            <a:r>
              <a:rPr lang="en-AU" sz="2800" dirty="0"/>
              <a:t>Payments will go direct to the Centres and not via the RDA (NSW) bank account</a:t>
            </a:r>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426868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solidFill>
                  <a:srgbClr val="0070C0"/>
                </a:solidFill>
              </a:rPr>
              <a:t>What are the possible implications of </a:t>
            </a:r>
            <a:r>
              <a:rPr lang="en-AU" u="sng" dirty="0">
                <a:solidFill>
                  <a:srgbClr val="0070C0"/>
                </a:solidFill>
              </a:rPr>
              <a:t>not</a:t>
            </a:r>
            <a:r>
              <a:rPr lang="en-AU" dirty="0">
                <a:solidFill>
                  <a:srgbClr val="0070C0"/>
                </a:solidFill>
              </a:rPr>
              <a:t> being registered?</a:t>
            </a:r>
          </a:p>
        </p:txBody>
      </p:sp>
      <p:sp>
        <p:nvSpPr>
          <p:cNvPr id="3" name="Content Placeholder 2"/>
          <p:cNvSpPr>
            <a:spLocks noGrp="1"/>
          </p:cNvSpPr>
          <p:nvPr>
            <p:ph sz="quarter" idx="1"/>
          </p:nvPr>
        </p:nvSpPr>
        <p:spPr>
          <a:xfrm>
            <a:off x="1219200" y="1447800"/>
            <a:ext cx="10363200" cy="4994564"/>
          </a:xfrm>
        </p:spPr>
        <p:txBody>
          <a:bodyPr>
            <a:normAutofit/>
          </a:bodyPr>
          <a:lstStyle/>
          <a:p>
            <a:pPr lvl="0"/>
            <a:r>
              <a:rPr lang="en-AU" sz="2800" dirty="0" smtClean="0"/>
              <a:t>Centres </a:t>
            </a:r>
            <a:r>
              <a:rPr lang="en-AU" sz="2800" dirty="0"/>
              <a:t>will not have to notify State Office (ie the Finance Officer) about the claims that they have lodged with the NDIS </a:t>
            </a:r>
            <a:r>
              <a:rPr lang="en-AU" sz="2800" dirty="0" smtClean="0"/>
              <a:t>Commission</a:t>
            </a:r>
          </a:p>
          <a:p>
            <a:pPr lvl="0"/>
            <a:endParaRPr lang="en-AU" sz="2800" dirty="0"/>
          </a:p>
          <a:p>
            <a:pPr lvl="0"/>
            <a:r>
              <a:rPr lang="en-AU" sz="2800" dirty="0"/>
              <a:t>The Finance Officer will not have to check and reconcile NDIS funding received against claims and transfer money to the respective Centre(s</a:t>
            </a:r>
            <a:r>
              <a:rPr lang="en-AU" sz="2800" dirty="0" smtClean="0"/>
              <a:t>)</a:t>
            </a:r>
          </a:p>
          <a:p>
            <a:pPr lvl="0"/>
            <a:endParaRPr lang="en-AU" sz="2800" dirty="0" smtClean="0"/>
          </a:p>
          <a:p>
            <a:pPr lvl="0"/>
            <a:r>
              <a:rPr lang="en-AU" sz="2800" dirty="0" smtClean="0"/>
              <a:t>There will be time </a:t>
            </a:r>
            <a:r>
              <a:rPr lang="en-AU" sz="2800" dirty="0" smtClean="0"/>
              <a:t>and/or </a:t>
            </a:r>
            <a:r>
              <a:rPr lang="en-AU" sz="2800" dirty="0" smtClean="0"/>
              <a:t>cost savings for Centres, RDA (NSW) and the Finance Officer in relation to registration and reregistration, audits, compliance reporting, etc. </a:t>
            </a:r>
          </a:p>
          <a:p>
            <a:pPr lvl="0"/>
            <a:endParaRPr lang="en-AU" dirty="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71859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The future?</a:t>
            </a:r>
            <a:endParaRPr lang="en-AU" dirty="0">
              <a:solidFill>
                <a:srgbClr val="0070C0"/>
              </a:solidFill>
            </a:endParaRPr>
          </a:p>
        </p:txBody>
      </p:sp>
      <p:sp>
        <p:nvSpPr>
          <p:cNvPr id="3" name="Content Placeholder 2"/>
          <p:cNvSpPr>
            <a:spLocks noGrp="1"/>
          </p:cNvSpPr>
          <p:nvPr>
            <p:ph sz="quarter" idx="1"/>
          </p:nvPr>
        </p:nvSpPr>
        <p:spPr/>
        <p:txBody>
          <a:bodyPr/>
          <a:lstStyle/>
          <a:p>
            <a:r>
              <a:rPr lang="en-AU" dirty="0" smtClean="0"/>
              <a:t>RDA (NSW) and its Centres need to work together to determine what the appropriate course of action will be for the Association</a:t>
            </a:r>
          </a:p>
          <a:p>
            <a:endParaRPr lang="en-AU" dirty="0" smtClean="0"/>
          </a:p>
          <a:p>
            <a:r>
              <a:rPr lang="en-AU" dirty="0" smtClean="0"/>
              <a:t>Work with riders to see whether those that are not self managing their funding or do not have their funding managed by their plan manager are prepared to move to one of those alternatives</a:t>
            </a:r>
          </a:p>
          <a:p>
            <a:endParaRPr lang="en-AU" dirty="0" smtClean="0"/>
          </a:p>
          <a:p>
            <a:r>
              <a:rPr lang="en-AU" dirty="0" smtClean="0"/>
              <a:t>Determine what funding implications and options there are for RDA (NSW), its Centres and its riders if </a:t>
            </a:r>
            <a:r>
              <a:rPr lang="en-AU" dirty="0"/>
              <a:t>RDA (NSW) and its Centres continue as </a:t>
            </a:r>
            <a:r>
              <a:rPr lang="en-AU" dirty="0" smtClean="0"/>
              <a:t>now, particularly in relation to the need to cover the additional costs</a:t>
            </a:r>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90119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endParaRPr lang="en-AU" dirty="0"/>
          </a:p>
        </p:txBody>
      </p:sp>
      <p:sp>
        <p:nvSpPr>
          <p:cNvPr id="3" name="Content Placeholder 2"/>
          <p:cNvSpPr>
            <a:spLocks noGrp="1"/>
          </p:cNvSpPr>
          <p:nvPr>
            <p:ph sz="quarter" idx="1"/>
          </p:nvPr>
        </p:nvSpPr>
        <p:spPr/>
        <p:txBody>
          <a:bodyPr/>
          <a:lstStyle/>
          <a:p>
            <a:endParaRPr lang="en-AU" dirty="0" smtClean="0"/>
          </a:p>
          <a:p>
            <a:endParaRPr lang="en-AU" dirty="0"/>
          </a:p>
          <a:p>
            <a:endParaRPr lang="en-AU" dirty="0" smtClean="0"/>
          </a:p>
          <a:p>
            <a:pPr marL="0" indent="0" algn="ctr">
              <a:buNone/>
            </a:pPr>
            <a:r>
              <a:rPr lang="en-AU" sz="5400" smtClean="0">
                <a:solidFill>
                  <a:srgbClr val="0070C0"/>
                </a:solidFill>
                <a:latin typeface="Algerian" panose="04020705040A02060702" pitchFamily="82" charset="0"/>
              </a:rPr>
              <a:t>Any </a:t>
            </a:r>
            <a:r>
              <a:rPr lang="en-AU" sz="5400" dirty="0" smtClean="0">
                <a:solidFill>
                  <a:srgbClr val="0070C0"/>
                </a:solidFill>
                <a:latin typeface="Algerian" panose="04020705040A02060702" pitchFamily="82" charset="0"/>
              </a:rPr>
              <a:t>Questions?</a:t>
            </a:r>
            <a:endParaRPr lang="en-AU" sz="5400" dirty="0">
              <a:solidFill>
                <a:srgbClr val="0070C0"/>
              </a:solidFill>
              <a:latin typeface="Algerian" panose="04020705040A02060702" pitchFamily="82" charset="0"/>
            </a:endParaRPr>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772497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dirty="0"/>
          </a:p>
        </p:txBody>
      </p:sp>
      <p:pic>
        <p:nvPicPr>
          <p:cNvPr id="4" name="Picture 3"/>
          <p:cNvPicPr>
            <a:picLocks noChangeAspect="1"/>
          </p:cNvPicPr>
          <p:nvPr/>
        </p:nvPicPr>
        <p:blipFill>
          <a:blip r:embed="rId2"/>
          <a:stretch>
            <a:fillRect/>
          </a:stretch>
        </p:blipFill>
        <p:spPr>
          <a:xfrm>
            <a:off x="4108990" y="1798918"/>
            <a:ext cx="4583619" cy="3465664"/>
          </a:xfrm>
          <a:prstGeom prst="rect">
            <a:avLst/>
          </a:prstGeom>
        </p:spPr>
      </p:pic>
    </p:spTree>
    <p:extLst>
      <p:ext uri="{BB962C8B-B14F-4D97-AF65-F5344CB8AC3E}">
        <p14:creationId xmlns:p14="http://schemas.microsoft.com/office/powerpoint/2010/main" val="406899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740825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278333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756098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65301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864125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Aim of presentation</a:t>
            </a:r>
            <a:endParaRPr lang="en-AU" dirty="0">
              <a:solidFill>
                <a:srgbClr val="0070C0"/>
              </a:solidFill>
            </a:endParaRPr>
          </a:p>
        </p:txBody>
      </p:sp>
      <p:sp>
        <p:nvSpPr>
          <p:cNvPr id="3" name="Content Placeholder 2"/>
          <p:cNvSpPr>
            <a:spLocks noGrp="1"/>
          </p:cNvSpPr>
          <p:nvPr>
            <p:ph sz="quarter" idx="1"/>
          </p:nvPr>
        </p:nvSpPr>
        <p:spPr/>
        <p:txBody>
          <a:bodyPr/>
          <a:lstStyle/>
          <a:p>
            <a:r>
              <a:rPr lang="en-AU" dirty="0" smtClean="0"/>
              <a:t>Brief background to the NDIS</a:t>
            </a:r>
          </a:p>
          <a:p>
            <a:endParaRPr lang="en-AU" dirty="0" smtClean="0"/>
          </a:p>
          <a:p>
            <a:r>
              <a:rPr lang="en-AU" dirty="0" smtClean="0"/>
              <a:t>RDA (NSW) and the NDIS to date</a:t>
            </a:r>
          </a:p>
          <a:p>
            <a:endParaRPr lang="en-AU" dirty="0" smtClean="0"/>
          </a:p>
          <a:p>
            <a:r>
              <a:rPr lang="en-AU" dirty="0" smtClean="0"/>
              <a:t>What was required under the NDIS? </a:t>
            </a:r>
          </a:p>
          <a:p>
            <a:endParaRPr lang="en-AU" dirty="0" smtClean="0"/>
          </a:p>
          <a:p>
            <a:r>
              <a:rPr lang="en-AU" dirty="0" smtClean="0"/>
              <a:t>What has happened since 1 July 2018?</a:t>
            </a:r>
          </a:p>
          <a:p>
            <a:endParaRPr lang="en-AU" dirty="0" smtClean="0"/>
          </a:p>
          <a:p>
            <a:r>
              <a:rPr lang="en-AU" dirty="0" smtClean="0"/>
              <a:t>How will RDA (NSW) operate under the new system?</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168774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quarter" idx="1"/>
          </p:nvPr>
        </p:nvSpPr>
        <p:spPr/>
        <p:txBody>
          <a:bodyPr/>
          <a:lstStyle/>
          <a:p>
            <a:endParaRPr lang="en-AU"/>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384953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Background</a:t>
            </a:r>
            <a:endParaRPr lang="en-AU" dirty="0">
              <a:solidFill>
                <a:srgbClr val="0070C0"/>
              </a:solidFill>
            </a:endParaRPr>
          </a:p>
        </p:txBody>
      </p:sp>
      <p:sp>
        <p:nvSpPr>
          <p:cNvPr id="3" name="Content Placeholder 2"/>
          <p:cNvSpPr>
            <a:spLocks noGrp="1"/>
          </p:cNvSpPr>
          <p:nvPr>
            <p:ph sz="quarter" idx="1"/>
          </p:nvPr>
        </p:nvSpPr>
        <p:spPr>
          <a:xfrm>
            <a:off x="1219200" y="1447799"/>
            <a:ext cx="10363200" cy="4966063"/>
          </a:xfrm>
        </p:spPr>
        <p:txBody>
          <a:bodyPr>
            <a:normAutofit/>
          </a:bodyPr>
          <a:lstStyle/>
          <a:p>
            <a:r>
              <a:rPr lang="en-AU" dirty="0" smtClean="0"/>
              <a:t>Briefly stated, NDIS provides funding for those with a disability in respect of approved expenditure</a:t>
            </a:r>
          </a:p>
          <a:p>
            <a:r>
              <a:rPr lang="en-AU" dirty="0" smtClean="0"/>
              <a:t>NDIS is managed by the NDIA which manages plans, payments and pricing</a:t>
            </a:r>
          </a:p>
          <a:p>
            <a:r>
              <a:rPr lang="en-AU" dirty="0" smtClean="0"/>
              <a:t>On 1 July 2018 the NDIS Commission commenced operations to work with providers to improve the quality and safety of NDIS services and supports and to oversee: </a:t>
            </a:r>
          </a:p>
          <a:p>
            <a:pPr lvl="2"/>
            <a:r>
              <a:rPr lang="en-AU" dirty="0" smtClean="0"/>
              <a:t>registration and regulation of providers, </a:t>
            </a:r>
          </a:p>
          <a:p>
            <a:pPr lvl="2"/>
            <a:r>
              <a:rPr lang="en-AU" dirty="0" smtClean="0"/>
              <a:t>compliance with practice standards and codes of conduct,</a:t>
            </a:r>
          </a:p>
          <a:p>
            <a:pPr lvl="2"/>
            <a:r>
              <a:rPr lang="en-AU" dirty="0" smtClean="0"/>
              <a:t>complaints about NDIS services and supports,</a:t>
            </a:r>
          </a:p>
          <a:p>
            <a:pPr lvl="2"/>
            <a:r>
              <a:rPr lang="en-AU" dirty="0" smtClean="0"/>
              <a:t>reportable incidents</a:t>
            </a:r>
          </a:p>
          <a:p>
            <a:r>
              <a:rPr lang="en-AU" dirty="0" smtClean="0"/>
              <a:t>Practices and procedures have commenced to change under the NDIS Commission </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346642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Current registration procedures</a:t>
            </a:r>
            <a:endParaRPr lang="en-AU" dirty="0">
              <a:solidFill>
                <a:srgbClr val="0070C0"/>
              </a:solidFill>
            </a:endParaRPr>
          </a:p>
        </p:txBody>
      </p:sp>
      <p:sp>
        <p:nvSpPr>
          <p:cNvPr id="3" name="Content Placeholder 2"/>
          <p:cNvSpPr>
            <a:spLocks noGrp="1"/>
          </p:cNvSpPr>
          <p:nvPr>
            <p:ph sz="quarter" idx="1"/>
          </p:nvPr>
        </p:nvSpPr>
        <p:spPr/>
        <p:txBody>
          <a:bodyPr/>
          <a:lstStyle/>
          <a:p>
            <a:endParaRPr lang="en-AU" dirty="0" smtClean="0"/>
          </a:p>
          <a:p>
            <a:r>
              <a:rPr lang="en-AU" dirty="0" smtClean="0"/>
              <a:t>RDA (NSW) is registered as an NDIS Provider</a:t>
            </a:r>
          </a:p>
          <a:p>
            <a:endParaRPr lang="en-AU" dirty="0" smtClean="0"/>
          </a:p>
          <a:p>
            <a:endParaRPr lang="en-AU" dirty="0" smtClean="0"/>
          </a:p>
          <a:p>
            <a:r>
              <a:rPr lang="en-AU" dirty="0" smtClean="0"/>
              <a:t>Centres can make NDIS claims via the RDA (NSW) NDIS registration </a:t>
            </a:r>
          </a:p>
          <a:p>
            <a:endParaRPr lang="en-AU" dirty="0" smtClean="0"/>
          </a:p>
          <a:p>
            <a:endParaRPr lang="en-AU" dirty="0" smtClean="0"/>
          </a:p>
          <a:p>
            <a:r>
              <a:rPr lang="en-AU" dirty="0" smtClean="0"/>
              <a:t>Alternatively, Centres can register as an NDIS provider in their own name</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140332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General methods of claims under NDIS </a:t>
            </a:r>
            <a:endParaRPr lang="en-AU" dirty="0">
              <a:solidFill>
                <a:srgbClr val="0070C0"/>
              </a:solidFill>
            </a:endParaRPr>
          </a:p>
        </p:txBody>
      </p:sp>
      <p:sp>
        <p:nvSpPr>
          <p:cNvPr id="3" name="Content Placeholder 2"/>
          <p:cNvSpPr>
            <a:spLocks noGrp="1"/>
          </p:cNvSpPr>
          <p:nvPr>
            <p:ph sz="quarter" idx="1"/>
          </p:nvPr>
        </p:nvSpPr>
        <p:spPr/>
        <p:txBody>
          <a:bodyPr/>
          <a:lstStyle/>
          <a:p>
            <a:endParaRPr lang="en-AU" dirty="0" smtClean="0"/>
          </a:p>
          <a:p>
            <a:r>
              <a:rPr lang="en-AU" dirty="0" smtClean="0"/>
              <a:t>Rider is “self managing” their NDIS funding (includes management by parent or carer)</a:t>
            </a:r>
          </a:p>
          <a:p>
            <a:endParaRPr lang="en-AU" dirty="0"/>
          </a:p>
          <a:p>
            <a:r>
              <a:rPr lang="en-AU" dirty="0" smtClean="0"/>
              <a:t>Rider is “agency managed” for their NDIS funding</a:t>
            </a:r>
          </a:p>
          <a:p>
            <a:endParaRPr lang="en-AU" dirty="0"/>
          </a:p>
          <a:p>
            <a:r>
              <a:rPr lang="en-AU" dirty="0" smtClean="0"/>
              <a:t>Rider’s NDIS funding is managed by the National Disability Insurance Agency (NDIA)</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067310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AU" dirty="0" smtClean="0">
                <a:solidFill>
                  <a:srgbClr val="0070C0"/>
                </a:solidFill>
              </a:rPr>
              <a:t>Centre claims under NDIS </a:t>
            </a:r>
            <a:endParaRPr lang="en-AU" dirty="0">
              <a:solidFill>
                <a:srgbClr val="0070C0"/>
              </a:solidFill>
            </a:endParaRPr>
          </a:p>
        </p:txBody>
      </p:sp>
      <p:sp>
        <p:nvSpPr>
          <p:cNvPr id="3" name="Content Placeholder 2"/>
          <p:cNvSpPr>
            <a:spLocks noGrp="1"/>
          </p:cNvSpPr>
          <p:nvPr>
            <p:ph sz="quarter" idx="1"/>
          </p:nvPr>
        </p:nvSpPr>
        <p:spPr/>
        <p:txBody>
          <a:bodyPr>
            <a:normAutofit lnSpcReduction="10000"/>
          </a:bodyPr>
          <a:lstStyle/>
          <a:p>
            <a:endParaRPr lang="en-AU" dirty="0" smtClean="0"/>
          </a:p>
          <a:p>
            <a:r>
              <a:rPr lang="en-AU" dirty="0" smtClean="0"/>
              <a:t>If rider is “self managing” their NDIS funding, invoice is issued to rider for payment and rider makes the payment to the Centre in the same way as a “non-NDIS funded” rider</a:t>
            </a:r>
          </a:p>
          <a:p>
            <a:endParaRPr lang="en-AU" dirty="0"/>
          </a:p>
          <a:p>
            <a:r>
              <a:rPr lang="en-AU" dirty="0" smtClean="0"/>
              <a:t>If rider’s funding is “plan managed”, invoice is issued either to the rider’s plan manager concerned or to rider who passes the invoice to their plan manager and the plan manager makes the payment to the Centre</a:t>
            </a:r>
          </a:p>
          <a:p>
            <a:endParaRPr lang="en-AU" dirty="0"/>
          </a:p>
          <a:p>
            <a:r>
              <a:rPr lang="en-AU" dirty="0" smtClean="0"/>
              <a:t>If rider’s funding is managed by the NDIA, the Centre makes a claim to the NDIA via the website</a:t>
            </a:r>
          </a:p>
          <a:p>
            <a:endParaRPr lang="en-AU" dirty="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605873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70C0"/>
                </a:solidFill>
              </a:rPr>
              <a:t>Procedure when rider’s NDIS funding is managed  by the NDIA </a:t>
            </a:r>
            <a:endParaRPr lang="en-AU" dirty="0">
              <a:solidFill>
                <a:srgbClr val="0070C0"/>
              </a:solidFill>
            </a:endParaRPr>
          </a:p>
        </p:txBody>
      </p:sp>
      <p:sp>
        <p:nvSpPr>
          <p:cNvPr id="3" name="Content Placeholder 2"/>
          <p:cNvSpPr>
            <a:spLocks noGrp="1"/>
          </p:cNvSpPr>
          <p:nvPr>
            <p:ph sz="quarter" idx="1"/>
          </p:nvPr>
        </p:nvSpPr>
        <p:spPr>
          <a:xfrm>
            <a:off x="1219200" y="1447799"/>
            <a:ext cx="10363200" cy="5083629"/>
          </a:xfrm>
        </p:spPr>
        <p:txBody>
          <a:bodyPr>
            <a:normAutofit/>
          </a:bodyPr>
          <a:lstStyle/>
          <a:p>
            <a:endParaRPr lang="en-AU" dirty="0" smtClean="0"/>
          </a:p>
          <a:p>
            <a:r>
              <a:rPr lang="en-AU" dirty="0" smtClean="0"/>
              <a:t>Procedure at the Centre level is the same whether the Centre is registered as the provider or if the Centre is claiming under the RDA (NSW) registration</a:t>
            </a:r>
          </a:p>
          <a:p>
            <a:endParaRPr lang="en-AU" dirty="0" smtClean="0"/>
          </a:p>
          <a:p>
            <a:r>
              <a:rPr lang="en-AU" dirty="0" smtClean="0"/>
              <a:t>If Centre is claiming under its own registration, the NDIS funding is paid direct to the Centre</a:t>
            </a:r>
          </a:p>
          <a:p>
            <a:endParaRPr lang="en-AU" dirty="0" smtClean="0"/>
          </a:p>
          <a:p>
            <a:r>
              <a:rPr lang="en-AU" dirty="0" smtClean="0"/>
              <a:t>If the Centre is claiming under the RDA (NSW) registration, the NDIS funds are paid to the RDA (NSW) bank account and RDA (NSW) forwards the funds to the Centre</a:t>
            </a:r>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3413458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70C0"/>
                </a:solidFill>
              </a:rPr>
              <a:t>What happens when and NDIS claim is made via   </a:t>
            </a:r>
            <a:br>
              <a:rPr lang="en-AU" dirty="0" smtClean="0">
                <a:solidFill>
                  <a:srgbClr val="0070C0"/>
                </a:solidFill>
              </a:rPr>
            </a:br>
            <a:r>
              <a:rPr lang="en-AU" dirty="0" smtClean="0">
                <a:solidFill>
                  <a:srgbClr val="0070C0"/>
                </a:solidFill>
              </a:rPr>
              <a:t>the RDA (NSW) registration?</a:t>
            </a:r>
            <a:endParaRPr lang="en-AU" dirty="0">
              <a:solidFill>
                <a:srgbClr val="0070C0"/>
              </a:solidFill>
            </a:endParaRPr>
          </a:p>
        </p:txBody>
      </p:sp>
      <p:sp>
        <p:nvSpPr>
          <p:cNvPr id="3" name="Content Placeholder 2"/>
          <p:cNvSpPr>
            <a:spLocks noGrp="1"/>
          </p:cNvSpPr>
          <p:nvPr>
            <p:ph sz="quarter" idx="1"/>
          </p:nvPr>
        </p:nvSpPr>
        <p:spPr>
          <a:xfrm>
            <a:off x="1219200" y="1447799"/>
            <a:ext cx="10363200" cy="5098473"/>
          </a:xfrm>
        </p:spPr>
        <p:txBody>
          <a:bodyPr>
            <a:normAutofit/>
          </a:bodyPr>
          <a:lstStyle/>
          <a:p>
            <a:r>
              <a:rPr lang="en-AU" dirty="0" smtClean="0"/>
              <a:t>Centre notifies Finance Officer of claim</a:t>
            </a:r>
          </a:p>
          <a:p>
            <a:r>
              <a:rPr lang="en-AU" dirty="0" smtClean="0"/>
              <a:t>NDIS makes payment to the RDA (NSW) bank account</a:t>
            </a:r>
          </a:p>
          <a:p>
            <a:r>
              <a:rPr lang="en-AU" dirty="0" smtClean="0"/>
              <a:t>Finance Officer monitors bank account</a:t>
            </a:r>
          </a:p>
          <a:p>
            <a:r>
              <a:rPr lang="en-AU" dirty="0" smtClean="0"/>
              <a:t>When payment received, Finance Officer reconciles amount with claim and prepares internal documentation to allow funds to be forwarded to Centre</a:t>
            </a:r>
          </a:p>
          <a:p>
            <a:r>
              <a:rPr lang="en-AU" dirty="0" smtClean="0"/>
              <a:t>If more than one Centre makes a claim on the same day, NDIS payments may be made by the NDIA via the one payment and</a:t>
            </a:r>
          </a:p>
          <a:p>
            <a:pPr lvl="2"/>
            <a:r>
              <a:rPr lang="en-AU" dirty="0" smtClean="0"/>
              <a:t>Each Centre’s entitlement </a:t>
            </a:r>
            <a:r>
              <a:rPr lang="en-AU" dirty="0" smtClean="0"/>
              <a:t>needs to be </a:t>
            </a:r>
            <a:r>
              <a:rPr lang="en-AU" dirty="0" smtClean="0"/>
              <a:t>reconciled against the total payment</a:t>
            </a:r>
          </a:p>
          <a:p>
            <a:pPr lvl="2"/>
            <a:r>
              <a:rPr lang="en-AU" dirty="0" smtClean="0"/>
              <a:t>Separate documentation is entered to allow the respective Centre to receive their </a:t>
            </a:r>
            <a:r>
              <a:rPr lang="en-AU" dirty="0" smtClean="0"/>
              <a:t>respective entitlement</a:t>
            </a:r>
            <a:endParaRPr lang="en-AU" dirty="0" smtClean="0"/>
          </a:p>
          <a:p>
            <a:r>
              <a:rPr lang="en-AU" dirty="0" smtClean="0"/>
              <a:t>Funds are transferred to the respective </a:t>
            </a:r>
            <a:r>
              <a:rPr lang="en-AU" dirty="0" smtClean="0"/>
              <a:t>Centre(s)</a:t>
            </a:r>
            <a:endParaRPr lang="en-AU" dirty="0" smtClean="0"/>
          </a:p>
          <a:p>
            <a:endParaRPr lang="en-AU" dirty="0"/>
          </a:p>
        </p:txBody>
      </p:sp>
      <p:pic>
        <p:nvPicPr>
          <p:cNvPr id="4" name="Picture 3"/>
          <p:cNvPicPr>
            <a:picLocks noChangeAspect="1"/>
          </p:cNvPicPr>
          <p:nvPr/>
        </p:nvPicPr>
        <p:blipFill>
          <a:blip r:embed="rId2"/>
          <a:stretch>
            <a:fillRect/>
          </a:stretch>
        </p:blipFill>
        <p:spPr>
          <a:xfrm>
            <a:off x="11000370" y="244476"/>
            <a:ext cx="973915" cy="736375"/>
          </a:xfrm>
          <a:prstGeom prst="rect">
            <a:avLst/>
          </a:prstGeom>
        </p:spPr>
      </p:pic>
    </p:spTree>
    <p:extLst>
      <p:ext uri="{BB962C8B-B14F-4D97-AF65-F5344CB8AC3E}">
        <p14:creationId xmlns:p14="http://schemas.microsoft.com/office/powerpoint/2010/main" val="273008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siness plan presentation">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dirty="0"/>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Business plan presentation.potx" id="{B0CF94B3-F59B-427A-A620-6B86E9154593}" vid="{92489599-94E0-42FA-BFD7-90FE9B56DF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plan presentation</Template>
  <TotalTime>755</TotalTime>
  <Words>1868</Words>
  <Application>Microsoft Office PowerPoint</Application>
  <PresentationFormat>Widescreen</PresentationFormat>
  <Paragraphs>170</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Algerian</vt:lpstr>
      <vt:lpstr>Arial</vt:lpstr>
      <vt:lpstr>Calibri</vt:lpstr>
      <vt:lpstr>Cambria</vt:lpstr>
      <vt:lpstr>Wingdings 2</vt:lpstr>
      <vt:lpstr>Business plan presentation</vt:lpstr>
      <vt:lpstr>Riding for the Disabled Association (NSW)</vt:lpstr>
      <vt:lpstr>Key terms</vt:lpstr>
      <vt:lpstr>Aim of presentation</vt:lpstr>
      <vt:lpstr>Background</vt:lpstr>
      <vt:lpstr>Current registration procedures</vt:lpstr>
      <vt:lpstr>General methods of claims under NDIS </vt:lpstr>
      <vt:lpstr>Centre claims under NDIS </vt:lpstr>
      <vt:lpstr>Procedure when rider’s NDIS funding is managed  by the NDIA </vt:lpstr>
      <vt:lpstr>What happens when and NDIS claim is made via    the RDA (NSW) registration?</vt:lpstr>
      <vt:lpstr>What changes are there under the NDIS Commission?</vt:lpstr>
      <vt:lpstr>What changes are there under the NDIS Commission ?</vt:lpstr>
      <vt:lpstr>Why does it take so long to reregister under the NDIS Commission?</vt:lpstr>
      <vt:lpstr>What are the expected costs involved?</vt:lpstr>
      <vt:lpstr>What are the expected costs involved?</vt:lpstr>
      <vt:lpstr>What are the expected costs involved?</vt:lpstr>
      <vt:lpstr>What are the expected costs involved?</vt:lpstr>
      <vt:lpstr>What do the new provisions mean for  RDA (NSW) Centres?</vt:lpstr>
      <vt:lpstr>Does every service provider need  to be registered?</vt:lpstr>
      <vt:lpstr>Is there an alternative to registration?</vt:lpstr>
      <vt:lpstr>What are the possible implications of not being registered?</vt:lpstr>
      <vt:lpstr>What are the possible implications of not being registered?</vt:lpstr>
      <vt:lpstr>The future?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Name</dc:title>
  <dc:creator>Joseph</dc:creator>
  <cp:lastModifiedBy>Joseph</cp:lastModifiedBy>
  <cp:revision>49</cp:revision>
  <dcterms:created xsi:type="dcterms:W3CDTF">2019-04-29T22:46:13Z</dcterms:created>
  <dcterms:modified xsi:type="dcterms:W3CDTF">2019-05-03T15:34:53Z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74069300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