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8"/>
  </p:notesMasterIdLst>
  <p:handoutMasterIdLst>
    <p:handoutMasterId r:id="rId29"/>
  </p:handoutMasterIdLst>
  <p:sldIdLst>
    <p:sldId id="280" r:id="rId2"/>
    <p:sldId id="269" r:id="rId3"/>
    <p:sldId id="299" r:id="rId4"/>
    <p:sldId id="270" r:id="rId5"/>
    <p:sldId id="284" r:id="rId6"/>
    <p:sldId id="319" r:id="rId7"/>
    <p:sldId id="286" r:id="rId8"/>
    <p:sldId id="289" r:id="rId9"/>
    <p:sldId id="302" r:id="rId10"/>
    <p:sldId id="290" r:id="rId11"/>
    <p:sldId id="300" r:id="rId12"/>
    <p:sldId id="301" r:id="rId13"/>
    <p:sldId id="291" r:id="rId14"/>
    <p:sldId id="292" r:id="rId15"/>
    <p:sldId id="293" r:id="rId16"/>
    <p:sldId id="298" r:id="rId17"/>
    <p:sldId id="304" r:id="rId18"/>
    <p:sldId id="320" r:id="rId19"/>
    <p:sldId id="294" r:id="rId20"/>
    <p:sldId id="295" r:id="rId21"/>
    <p:sldId id="296" r:id="rId22"/>
    <p:sldId id="297" r:id="rId23"/>
    <p:sldId id="303" r:id="rId24"/>
    <p:sldId id="305" r:id="rId25"/>
    <p:sldId id="306" r:id="rId26"/>
    <p:sldId id="30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0" d="100"/>
          <a:sy n="80" d="100"/>
        </p:scale>
        <p:origin x="244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B2E47-6F41-409B-AD22-834AE1EFF186}" type="datetimeFigureOut">
              <a:rPr lang="en-US" smtClean="0"/>
              <a:t>5/4/2019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0BE5A-9D85-4716-9443-9D9E66ACB5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782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6744A-403D-42A1-BFE7-61DA46EE7C6C}" type="datetimeFigureOut">
              <a:rPr lang="en-US" smtClean="0"/>
              <a:t>5/4/2019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05635-4EFD-4447-A451-86C57984FA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602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grayWhite"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solidFill>
            <a:schemeClr val="accent1">
              <a:lumMod val="75000"/>
            </a:schemeClr>
          </a:solidFill>
        </p:spPr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5/4/2019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697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5/4/2019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736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5/4/2019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58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5/4/2019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439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5/4/2019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26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5/4/2019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4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5/4/2019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27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5/4/2019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07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5/4/2019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55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5/4/2019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26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en-US" dirty="0" smtClean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5/4/2019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57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 smtClean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t>5/4/2019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7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>
            <a:lumMod val="75000"/>
          </a:schemeClr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>
            <a:lumMod val="75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lumMod val="60000"/>
            <a:lumOff val="4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>
            <a:lumMod val="75000"/>
          </a:schemeClr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lumMod val="75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26030" indent="-285750" algn="l" rtl="0" eaLnBrk="1" latinLnBrk="0" hangingPunct="1">
        <a:spcBef>
          <a:spcPts val="370"/>
        </a:spcBef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Riding for the Disabled Association (NSW)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Algerian" panose="04020705040A02060702" pitchFamily="82" charset="0"/>
              </a:rPr>
              <a:t>Structure </a:t>
            </a:r>
          </a:p>
          <a:p>
            <a:r>
              <a:rPr lang="en-US" sz="3200" dirty="0" smtClean="0">
                <a:solidFill>
                  <a:srgbClr val="7030A0"/>
                </a:solidFill>
                <a:latin typeface="Algerian" panose="04020705040A02060702" pitchFamily="82" charset="0"/>
              </a:rPr>
              <a:t>and </a:t>
            </a:r>
          </a:p>
          <a:p>
            <a:r>
              <a:rPr lang="en-US" sz="3200" dirty="0" smtClean="0">
                <a:solidFill>
                  <a:srgbClr val="7030A0"/>
                </a:solidFill>
                <a:latin typeface="Algerian" panose="04020705040A02060702" pitchFamily="82" charset="0"/>
              </a:rPr>
              <a:t>Responsibilities</a:t>
            </a:r>
            <a:endParaRPr lang="en-US" sz="3200" dirty="0">
              <a:solidFill>
                <a:srgbClr val="7030A0"/>
              </a:solidFill>
              <a:latin typeface="Algerian" panose="04020705040A02060702" pitchFamily="8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4569" y="5025044"/>
            <a:ext cx="1999661" cy="151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073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55" y="274638"/>
            <a:ext cx="975445" cy="73768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Company law and directors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219200" y="1447799"/>
            <a:ext cx="10363200" cy="4822371"/>
          </a:xfrm>
        </p:spPr>
        <p:txBody>
          <a:bodyPr/>
          <a:lstStyle/>
          <a:p>
            <a:pPr marL="0" indent="0">
              <a:buNone/>
            </a:pPr>
            <a:r>
              <a:rPr lang="en-AU" u="sng" dirty="0"/>
              <a:t>Corporations Act 2019:</a:t>
            </a:r>
          </a:p>
          <a:p>
            <a:pPr marL="0" indent="0">
              <a:buNone/>
            </a:pPr>
            <a:endParaRPr lang="en-AU" b="1" dirty="0" smtClean="0"/>
          </a:p>
          <a:p>
            <a:pPr marL="0" indent="0">
              <a:buNone/>
            </a:pPr>
            <a:r>
              <a:rPr lang="en-AU" b="1" dirty="0" smtClean="0"/>
              <a:t>198A  </a:t>
            </a:r>
            <a:r>
              <a:rPr lang="en-AU" b="1" dirty="0"/>
              <a:t>Powers of directors </a:t>
            </a:r>
            <a:r>
              <a:rPr lang="en-AU" dirty="0"/>
              <a:t>(</a:t>
            </a:r>
            <a:r>
              <a:rPr lang="en-AU" i="1" dirty="0"/>
              <a:t>replaceable rule—see section 135</a:t>
            </a:r>
            <a:r>
              <a:rPr lang="en-AU" dirty="0" smtClean="0"/>
              <a:t>)</a:t>
            </a:r>
          </a:p>
          <a:p>
            <a:pPr marL="0" indent="0">
              <a:buNone/>
            </a:pPr>
            <a:endParaRPr lang="en-AU" b="1" dirty="0"/>
          </a:p>
          <a:p>
            <a:pPr marL="0" indent="0">
              <a:buNone/>
            </a:pPr>
            <a:r>
              <a:rPr lang="en-AU" dirty="0"/>
              <a:t>	(1)	</a:t>
            </a:r>
            <a:r>
              <a:rPr lang="en-AU" dirty="0">
                <a:solidFill>
                  <a:srgbClr val="00B0F0"/>
                </a:solidFill>
              </a:rPr>
              <a:t>The business of a company is to be managed by or under the </a:t>
            </a:r>
            <a:r>
              <a:rPr lang="en-AU" dirty="0" smtClean="0">
                <a:solidFill>
                  <a:srgbClr val="00B0F0"/>
                </a:solidFill>
              </a:rPr>
              <a:t>			direction </a:t>
            </a:r>
            <a:r>
              <a:rPr lang="en-AU" dirty="0">
                <a:solidFill>
                  <a:srgbClr val="00B0F0"/>
                </a:solidFill>
              </a:rPr>
              <a:t>of the directors</a:t>
            </a:r>
            <a:r>
              <a:rPr lang="en-AU" dirty="0"/>
              <a:t>.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/>
              <a:t>	(2)	The directors may exercise all the powers of the company </a:t>
            </a:r>
            <a:r>
              <a:rPr lang="en-AU" dirty="0" smtClean="0"/>
              <a:t>			except </a:t>
            </a:r>
            <a:r>
              <a:rPr lang="en-AU" dirty="0"/>
              <a:t>any powers that this Act or the company’s constitution </a:t>
            </a:r>
            <a:r>
              <a:rPr lang="en-AU" dirty="0" smtClean="0"/>
              <a:t>		(</a:t>
            </a:r>
            <a:r>
              <a:rPr lang="en-AU" dirty="0"/>
              <a:t>if any) requires the company to exercise in general meeting.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264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55" y="274638"/>
            <a:ext cx="975445" cy="73768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>
                <a:solidFill>
                  <a:srgbClr val="00B050"/>
                </a:solidFill>
              </a:rPr>
              <a:t>Directors under Company Law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sz="2800" dirty="0" smtClean="0"/>
              <a:t>Duties of Directors are summarised in section 5.3 of the Corporations Act 2001 as including:</a:t>
            </a:r>
          </a:p>
          <a:p>
            <a:pPr marL="0" indent="0">
              <a:buNone/>
            </a:pPr>
            <a:endParaRPr lang="en-AU" sz="2800" dirty="0" smtClean="0"/>
          </a:p>
          <a:p>
            <a:pPr lvl="1"/>
            <a:r>
              <a:rPr lang="en-AU" sz="2800" dirty="0"/>
              <a:t>to act in good faith</a:t>
            </a:r>
          </a:p>
          <a:p>
            <a:pPr lvl="1"/>
            <a:r>
              <a:rPr lang="en-AU" sz="2800" dirty="0" smtClean="0"/>
              <a:t>to </a:t>
            </a:r>
            <a:r>
              <a:rPr lang="en-AU" sz="2800" dirty="0"/>
              <a:t>act in the best interests of the company</a:t>
            </a:r>
          </a:p>
          <a:p>
            <a:pPr lvl="1"/>
            <a:r>
              <a:rPr lang="en-AU" sz="2800" dirty="0" smtClean="0"/>
              <a:t>to </a:t>
            </a:r>
            <a:r>
              <a:rPr lang="en-AU" sz="2800" dirty="0"/>
              <a:t>avoid conflicts between the interests of the company and the director’s interests</a:t>
            </a:r>
          </a:p>
          <a:p>
            <a:pPr lvl="1"/>
            <a:r>
              <a:rPr lang="en-AU" sz="2800" dirty="0" smtClean="0"/>
              <a:t>to </a:t>
            </a:r>
            <a:r>
              <a:rPr lang="en-AU" sz="2800" dirty="0"/>
              <a:t>act honestly</a:t>
            </a:r>
          </a:p>
          <a:p>
            <a:pPr lvl="1"/>
            <a:r>
              <a:rPr lang="en-AU" sz="2800" dirty="0" smtClean="0"/>
              <a:t>to </a:t>
            </a:r>
            <a:r>
              <a:rPr lang="en-AU" sz="2800" dirty="0"/>
              <a:t>exercise care and diligence</a:t>
            </a:r>
          </a:p>
          <a:p>
            <a:pPr lvl="1"/>
            <a:r>
              <a:rPr lang="en-AU" sz="3200" dirty="0" smtClean="0"/>
              <a:t>to </a:t>
            </a:r>
            <a:r>
              <a:rPr lang="en-AU" sz="2800" dirty="0"/>
              <a:t>prevent the company trading while it is unable to pay its debts</a:t>
            </a:r>
            <a:endParaRPr lang="en-AU" sz="2800" dirty="0" smtClean="0"/>
          </a:p>
          <a:p>
            <a:pPr marL="0" indent="0">
              <a:buNone/>
            </a:pPr>
            <a:endParaRPr lang="en-AU" sz="2800" dirty="0"/>
          </a:p>
          <a:p>
            <a:pPr marL="0" indent="0">
              <a:buNone/>
            </a:pP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4005936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55" y="274638"/>
            <a:ext cx="975445" cy="73768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>
                <a:solidFill>
                  <a:srgbClr val="00B050"/>
                </a:solidFill>
              </a:rPr>
              <a:t>Directors under Company Law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AU" sz="3300" dirty="0" smtClean="0"/>
              <a:t>Section 5.3 of the Corporations Act 2001 also states:</a:t>
            </a:r>
          </a:p>
          <a:p>
            <a:pPr marL="0" indent="0">
              <a:buNone/>
            </a:pPr>
            <a:endParaRPr lang="en-AU" sz="3300" dirty="0" smtClean="0"/>
          </a:p>
          <a:p>
            <a:pPr marL="45720" indent="0">
              <a:buNone/>
            </a:pPr>
            <a:r>
              <a:rPr lang="en-AU" sz="3400" dirty="0"/>
              <a:t>A director who </a:t>
            </a:r>
            <a:r>
              <a:rPr lang="en-AU" sz="3400" dirty="0">
                <a:solidFill>
                  <a:srgbClr val="00B0F0"/>
                </a:solidFill>
              </a:rPr>
              <a:t>fails to perform their duties</a:t>
            </a:r>
            <a:r>
              <a:rPr lang="en-AU" sz="3400" dirty="0"/>
              <a:t>:</a:t>
            </a:r>
          </a:p>
          <a:p>
            <a:pPr lvl="1"/>
            <a:r>
              <a:rPr lang="en-AU" sz="3100" dirty="0" smtClean="0"/>
              <a:t>may </a:t>
            </a:r>
            <a:r>
              <a:rPr lang="en-AU" sz="3100" dirty="0"/>
              <a:t>be guilty of a criminal offence with a penalty of $200,000 or imprisonment for up to 5 years, or both; and</a:t>
            </a:r>
          </a:p>
          <a:p>
            <a:pPr lvl="1"/>
            <a:r>
              <a:rPr lang="en-AU" sz="3100" dirty="0" smtClean="0"/>
              <a:t>may </a:t>
            </a:r>
            <a:r>
              <a:rPr lang="en-AU" sz="3100" dirty="0"/>
              <a:t>contravene a civil penalty provision (and the Court may order the person to pay to the Commonwealth an amount of up to $200,000); and</a:t>
            </a:r>
          </a:p>
          <a:p>
            <a:pPr lvl="1"/>
            <a:r>
              <a:rPr lang="en-AU" sz="3100" dirty="0" smtClean="0"/>
              <a:t>may </a:t>
            </a:r>
            <a:r>
              <a:rPr lang="en-AU" sz="3100" dirty="0"/>
              <a:t>be personally liable to compensate the company or others for any loss or damage they suffer; and</a:t>
            </a:r>
          </a:p>
          <a:p>
            <a:pPr lvl="1"/>
            <a:r>
              <a:rPr lang="en-AU" sz="3100" dirty="0" smtClean="0"/>
              <a:t>may </a:t>
            </a:r>
            <a:r>
              <a:rPr lang="en-AU" sz="3100" dirty="0"/>
              <a:t>be prohibited from managing a company.</a:t>
            </a:r>
          </a:p>
          <a:p>
            <a:pPr marL="0" indent="0">
              <a:buNone/>
            </a:pPr>
            <a:r>
              <a:rPr lang="en-AU" dirty="0"/>
              <a:t>		</a:t>
            </a:r>
            <a:endParaRPr lang="en-AU" dirty="0" smtClean="0"/>
          </a:p>
          <a:p>
            <a:pPr marL="0" indent="0">
              <a:buNone/>
            </a:pPr>
            <a:r>
              <a:rPr lang="en-AU" sz="3300" dirty="0" smtClean="0"/>
              <a:t>A </a:t>
            </a:r>
            <a:r>
              <a:rPr lang="en-AU" sz="3300" dirty="0"/>
              <a:t>director’s obligations may continue even after the company has been deregistered.</a:t>
            </a:r>
            <a:endParaRPr lang="en-AU" sz="33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306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55" y="274638"/>
            <a:ext cx="975445" cy="73768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927145"/>
          </a:xfrm>
        </p:spPr>
        <p:txBody>
          <a:bodyPr anchor="t"/>
          <a:lstStyle/>
          <a:p>
            <a:r>
              <a:rPr lang="en-US" dirty="0" smtClean="0">
                <a:solidFill>
                  <a:srgbClr val="00B050"/>
                </a:solidFill>
              </a:rPr>
              <a:t>RDA (NSW) Constitution and directors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219200" y="1012318"/>
            <a:ext cx="10363200" cy="5007482"/>
          </a:xfrm>
        </p:spPr>
        <p:txBody>
          <a:bodyPr/>
          <a:lstStyle/>
          <a:p>
            <a:pPr marL="0" indent="0">
              <a:buNone/>
            </a:pPr>
            <a:r>
              <a:rPr lang="en-AU" u="sng" dirty="0" smtClean="0"/>
              <a:t>RDA (NSW) Constitution:</a:t>
            </a:r>
            <a:endParaRPr lang="en-AU" u="sng" dirty="0" smtClean="0"/>
          </a:p>
          <a:p>
            <a:pPr marL="0" indent="0">
              <a:buNone/>
            </a:pPr>
            <a:r>
              <a:rPr lang="en-AU" b="1" dirty="0" smtClean="0"/>
              <a:t>26.1</a:t>
            </a:r>
            <a:r>
              <a:rPr lang="en-AU" b="1" dirty="0"/>
              <a:t>. Powers and Duties of the Board of Directors </a:t>
            </a:r>
            <a:endParaRPr lang="en-AU" b="1" dirty="0" smtClean="0"/>
          </a:p>
          <a:p>
            <a:pPr marL="0" indent="0">
              <a:buNone/>
            </a:pPr>
            <a:endParaRPr lang="en-AU" b="1" dirty="0"/>
          </a:p>
          <a:p>
            <a:pPr marL="548640" lvl="2" indent="0">
              <a:buNone/>
            </a:pPr>
            <a:r>
              <a:rPr lang="en-AU" sz="2800" dirty="0"/>
              <a:t>Subject to the Act and this Constitution </a:t>
            </a:r>
            <a:r>
              <a:rPr lang="en-AU" sz="2800" dirty="0">
                <a:solidFill>
                  <a:srgbClr val="00B0F0"/>
                </a:solidFill>
              </a:rPr>
              <a:t>the business of the Company will be managed, and the powers of the Company will be exercised, by the Board of Directors</a:t>
            </a:r>
            <a:r>
              <a:rPr lang="en-AU" sz="2800" dirty="0"/>
              <a:t>. In particular, </a:t>
            </a:r>
            <a:r>
              <a:rPr lang="en-AU" sz="2800" dirty="0">
                <a:solidFill>
                  <a:srgbClr val="00B0F0"/>
                </a:solidFill>
              </a:rPr>
              <a:t>the Board of Directors as the controlling authority of the Company will be responsible for acting on all issues </a:t>
            </a:r>
            <a:r>
              <a:rPr lang="en-AU" sz="2800" dirty="0"/>
              <a:t>in accordance with the Objects and will operate for the collective benefit of the Company and Riding for people with disabilities and must</a:t>
            </a:r>
            <a:r>
              <a:rPr lang="en-AU" dirty="0"/>
              <a:t>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77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55" y="274638"/>
            <a:ext cx="975445" cy="73768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>
                <a:solidFill>
                  <a:srgbClr val="00B050"/>
                </a:solidFill>
              </a:rPr>
              <a:t>RDA (NSW) Constitution and directors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AU" b="1" dirty="0"/>
              <a:t>26.1. Powers and Duties of the Board of Directors </a:t>
            </a:r>
            <a:r>
              <a:rPr lang="en-AU" i="1" dirty="0" smtClean="0"/>
              <a:t>(continued)</a:t>
            </a:r>
            <a:endParaRPr lang="en-AU" i="1" dirty="0"/>
          </a:p>
          <a:p>
            <a:pPr marL="0" indent="0">
              <a:buNone/>
            </a:pPr>
            <a:endParaRPr lang="en-US" dirty="0" smtClean="0"/>
          </a:p>
          <a:p>
            <a:pPr marL="0" indent="-360000">
              <a:buNone/>
            </a:pPr>
            <a:r>
              <a:rPr lang="en-AU" dirty="0" smtClean="0"/>
              <a:t>(a) Govern </a:t>
            </a:r>
            <a:r>
              <a:rPr lang="en-AU" dirty="0"/>
              <a:t>Riding for people with disabilities in accordance with the Objects; </a:t>
            </a:r>
            <a:endParaRPr lang="en-AU" dirty="0" smtClean="0"/>
          </a:p>
          <a:p>
            <a:pPr marL="0" indent="-360000">
              <a:buNone/>
            </a:pPr>
            <a:endParaRPr lang="en-AU" dirty="0"/>
          </a:p>
          <a:p>
            <a:pPr marL="0" indent="-360000">
              <a:buNone/>
            </a:pPr>
            <a:r>
              <a:rPr lang="en-AU" dirty="0"/>
              <a:t>(b) Enact and give effect to the Company’s strategic direction of the time; </a:t>
            </a:r>
            <a:endParaRPr lang="en-AU" dirty="0" smtClean="0"/>
          </a:p>
          <a:p>
            <a:pPr marL="0" indent="-360000">
              <a:buNone/>
            </a:pPr>
            <a:endParaRPr lang="en-AU" dirty="0"/>
          </a:p>
          <a:p>
            <a:pPr marL="0" indent="-252000">
              <a:buNone/>
            </a:pPr>
            <a:r>
              <a:rPr lang="en-AU" dirty="0"/>
              <a:t>(c) </a:t>
            </a:r>
            <a:r>
              <a:rPr lang="en-AU" dirty="0" smtClean="0"/>
              <a:t>By </a:t>
            </a:r>
            <a:r>
              <a:rPr lang="en-AU" dirty="0"/>
              <a:t>itself or on the advice of a committee appointed by the Board of </a:t>
            </a:r>
            <a:r>
              <a:rPr lang="en-AU" dirty="0" smtClean="0"/>
              <a:t>Directors for </a:t>
            </a:r>
            <a:r>
              <a:rPr lang="en-AU" dirty="0"/>
              <a:t>this purpose, formulate, approve, issue, adopt, interpret and amend such Policies and Procedures for the proper advancement, management and </a:t>
            </a:r>
            <a:r>
              <a:rPr lang="en-AU" dirty="0" smtClean="0"/>
              <a:t>administration </a:t>
            </a:r>
            <a:r>
              <a:rPr lang="en-AU" dirty="0"/>
              <a:t>of the Company, the advancement of the Objects and Riding for people with disabilities as the Board thinks is necessary or desirable; </a:t>
            </a:r>
            <a:endParaRPr lang="en-AU" dirty="0" smtClean="0"/>
          </a:p>
          <a:p>
            <a:pPr marL="0" indent="-252000">
              <a:buNone/>
            </a:pPr>
            <a:endParaRPr lang="en-AU" dirty="0"/>
          </a:p>
          <a:p>
            <a:pPr marL="0" indent="-288000">
              <a:buNone/>
            </a:pPr>
            <a:r>
              <a:rPr lang="en-AU" dirty="0"/>
              <a:t>(d) Review the Company’s performance in achieving its pre-determined aims, objectives and Policies and Procedures; and </a:t>
            </a:r>
            <a:endParaRPr lang="en-AU" dirty="0" smtClean="0"/>
          </a:p>
          <a:p>
            <a:pPr marL="0" indent="-288000">
              <a:buNone/>
            </a:pPr>
            <a:endParaRPr lang="en-AU" dirty="0"/>
          </a:p>
          <a:p>
            <a:pPr marL="0" indent="-360000">
              <a:buNone/>
            </a:pPr>
            <a:r>
              <a:rPr lang="en-AU" dirty="0"/>
              <a:t>(e) Manage the Company’s national responsibilities (if any).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64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55" y="274638"/>
            <a:ext cx="975445" cy="73768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What other laws and provisions apply?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Besides the Corporations Act 2001 and the Regulations under that Act, there are other laws and Government departments and instrumentalities that impact on RDA (NSW) and, therefore, its directors.  These </a:t>
            </a:r>
            <a:r>
              <a:rPr lang="en-US" u="sng" dirty="0" smtClean="0"/>
              <a:t>include</a:t>
            </a:r>
            <a:r>
              <a:rPr lang="en-US" dirty="0" smtClean="0"/>
              <a:t>, amongst others: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565023"/>
              </p:ext>
            </p:extLst>
          </p:nvPr>
        </p:nvGraphicFramePr>
        <p:xfrm>
          <a:off x="444137" y="3462866"/>
          <a:ext cx="11338560" cy="3235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669280">
                  <a:extLst>
                    <a:ext uri="{9D8B030D-6E8A-4147-A177-3AD203B41FA5}">
                      <a16:colId xmlns:a16="http://schemas.microsoft.com/office/drawing/2014/main" val="1480549952"/>
                    </a:ext>
                  </a:extLst>
                </a:gridCol>
                <a:gridCol w="5669280">
                  <a:extLst>
                    <a:ext uri="{9D8B030D-6E8A-4147-A177-3AD203B41FA5}">
                      <a16:colId xmlns:a16="http://schemas.microsoft.com/office/drawing/2014/main" val="16537892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b="0" dirty="0" smtClean="0">
                          <a:solidFill>
                            <a:schemeClr val="tx1"/>
                          </a:solidFill>
                        </a:rPr>
                        <a:t>Australian Securities &amp; Investments</a:t>
                      </a:r>
                      <a:r>
                        <a:rPr lang="en-AU" b="0" baseline="0" dirty="0" smtClean="0">
                          <a:solidFill>
                            <a:schemeClr val="tx1"/>
                          </a:solidFill>
                        </a:rPr>
                        <a:t> Commission</a:t>
                      </a:r>
                      <a:endParaRPr lang="en-A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b="0" dirty="0" smtClean="0">
                          <a:solidFill>
                            <a:schemeClr val="tx1"/>
                          </a:solidFill>
                        </a:rPr>
                        <a:t>Child</a:t>
                      </a:r>
                      <a:r>
                        <a:rPr lang="en-AU" b="0" baseline="0" dirty="0" smtClean="0">
                          <a:solidFill>
                            <a:schemeClr val="tx1"/>
                          </a:solidFill>
                        </a:rPr>
                        <a:t> Protection (Working with Children) Act 2012</a:t>
                      </a:r>
                      <a:endParaRPr lang="en-A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6822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b="0" dirty="0" smtClean="0"/>
                        <a:t>Australian Charities</a:t>
                      </a:r>
                      <a:r>
                        <a:rPr lang="en-AU" b="0" baseline="0" dirty="0" smtClean="0"/>
                        <a:t> &amp; Not for profit Commission</a:t>
                      </a:r>
                      <a:endParaRPr lang="en-AU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b="0" dirty="0" smtClean="0"/>
                        <a:t>Privacy Act 1988 and Privacy Principles</a:t>
                      </a:r>
                      <a:endParaRPr lang="en-AU" b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968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b="0" dirty="0" smtClean="0"/>
                        <a:t>Australian Taxation Office</a:t>
                      </a:r>
                      <a:endParaRPr lang="en-AU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b="0" dirty="0" smtClean="0"/>
                        <a:t>NSW Sport Member Protection Policy</a:t>
                      </a:r>
                      <a:endParaRPr lang="en-AU" b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7774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b="0" dirty="0" smtClean="0"/>
                        <a:t>Liquor and Gaming</a:t>
                      </a:r>
                      <a:r>
                        <a:rPr lang="en-AU" b="0" baseline="0" dirty="0" smtClean="0"/>
                        <a:t> </a:t>
                      </a:r>
                      <a:r>
                        <a:rPr lang="en-AU" b="0" dirty="0" smtClean="0"/>
                        <a:t>NSW [for</a:t>
                      </a:r>
                      <a:r>
                        <a:rPr lang="en-AU" b="0" baseline="0" dirty="0" smtClean="0"/>
                        <a:t> fundraising]</a:t>
                      </a:r>
                      <a:endParaRPr lang="en-AU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b="0" dirty="0" smtClean="0"/>
                        <a:t>“Play</a:t>
                      </a:r>
                      <a:r>
                        <a:rPr lang="en-AU" b="0" baseline="0" dirty="0" smtClean="0"/>
                        <a:t> by the Rules”</a:t>
                      </a:r>
                      <a:endParaRPr lang="en-AU" b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7566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b="0" dirty="0" smtClean="0"/>
                        <a:t>Work </a:t>
                      </a:r>
                      <a:r>
                        <a:rPr lang="en-AU" b="0" baseline="0" dirty="0" smtClean="0"/>
                        <a:t>Health &amp; Safety Act 2011</a:t>
                      </a:r>
                      <a:endParaRPr lang="en-AU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b="0" dirty="0" smtClean="0"/>
                        <a:t>National</a:t>
                      </a:r>
                      <a:r>
                        <a:rPr lang="en-AU" b="0" baseline="0" dirty="0" smtClean="0"/>
                        <a:t> Disability Insurance Scheme Commission</a:t>
                      </a:r>
                      <a:endParaRPr lang="en-AU" b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0378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b="0" dirty="0" smtClean="0"/>
                        <a:t>Office of the Children’s Guardian</a:t>
                      </a:r>
                      <a:endParaRPr lang="en-AU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b="0" dirty="0" smtClean="0"/>
                        <a:t>Employment laws</a:t>
                      </a:r>
                      <a:endParaRPr lang="en-AU" b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0788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b="0" dirty="0" smtClean="0"/>
                        <a:t>Charitable Fundraising Act 1991</a:t>
                      </a:r>
                      <a:endParaRPr lang="en-AU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b="0" dirty="0" smtClean="0"/>
                        <a:t>NSW Office of Sport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AU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5895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AU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AU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4170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5674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55" y="274638"/>
            <a:ext cx="975445" cy="73768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>
                <a:solidFill>
                  <a:srgbClr val="00B050"/>
                </a:solidFill>
              </a:rPr>
              <a:t>What is the status of Centres?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219200" y="1447799"/>
            <a:ext cx="10363200" cy="508362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dirty="0" smtClean="0"/>
              <a:t>Under the current structure:</a:t>
            </a:r>
          </a:p>
          <a:p>
            <a:r>
              <a:rPr lang="en-AU" dirty="0" smtClean="0"/>
              <a:t>Centres are branches of RDA (NSW)</a:t>
            </a:r>
          </a:p>
          <a:p>
            <a:endParaRPr lang="en-AU" dirty="0"/>
          </a:p>
          <a:p>
            <a:r>
              <a:rPr lang="en-AU" dirty="0"/>
              <a:t>Centres are not separate from RDA (NSW)</a:t>
            </a:r>
          </a:p>
          <a:p>
            <a:endParaRPr lang="en-AU" dirty="0" smtClean="0"/>
          </a:p>
          <a:p>
            <a:r>
              <a:rPr lang="en-AU" dirty="0" smtClean="0"/>
              <a:t>Although they are self-managing, Centres operate under authority and delegation given to them by the directors of RDA (NSW) </a:t>
            </a:r>
          </a:p>
          <a:p>
            <a:endParaRPr lang="en-AU" dirty="0" smtClean="0"/>
          </a:p>
          <a:p>
            <a:r>
              <a:rPr lang="en-AU" dirty="0" smtClean="0"/>
              <a:t>Directors are, at law, responsible for oversighting of the operations of Centres, including setting policies and procedures</a:t>
            </a:r>
          </a:p>
          <a:p>
            <a:endParaRPr lang="en-AU" dirty="0" smtClean="0"/>
          </a:p>
          <a:p>
            <a:r>
              <a:rPr lang="en-AU" dirty="0" smtClean="0"/>
              <a:t>Centres are answerable to the directors if they do not comply with their obligations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51058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55" y="274638"/>
            <a:ext cx="975445" cy="73768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848768"/>
          </a:xfrm>
        </p:spPr>
        <p:txBody>
          <a:bodyPr anchor="t"/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RDA (NSW) and its structure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2478005" y="1123406"/>
            <a:ext cx="7845589" cy="5421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69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55" y="274638"/>
            <a:ext cx="975445" cy="73768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Possible structure for the organisation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219200" y="1447799"/>
            <a:ext cx="10363200" cy="4939937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Remain the same as it is – Centres remain unincorporated</a:t>
            </a:r>
          </a:p>
          <a:p>
            <a:endParaRPr lang="en-US" dirty="0"/>
          </a:p>
          <a:p>
            <a:r>
              <a:rPr lang="en-US" dirty="0" smtClean="0"/>
              <a:t>Incorporate </a:t>
            </a:r>
            <a:r>
              <a:rPr lang="en-US" dirty="0" err="1" smtClean="0"/>
              <a:t>Centres</a:t>
            </a:r>
            <a:r>
              <a:rPr lang="en-US" dirty="0" smtClean="0"/>
              <a:t> (ie, </a:t>
            </a:r>
            <a:r>
              <a:rPr lang="en-US" smtClean="0"/>
              <a:t>they become </a:t>
            </a:r>
            <a:r>
              <a:rPr lang="en-US" dirty="0" smtClean="0"/>
              <a:t>companies)</a:t>
            </a:r>
          </a:p>
          <a:p>
            <a:endParaRPr lang="en-US" dirty="0"/>
          </a:p>
          <a:p>
            <a:r>
              <a:rPr lang="en-US" dirty="0" smtClean="0"/>
              <a:t>Note that no decision has been made in relation to incorporation of Centres or how the structure will operate</a:t>
            </a:r>
          </a:p>
          <a:p>
            <a:endParaRPr lang="en-US" dirty="0"/>
          </a:p>
          <a:p>
            <a:r>
              <a:rPr lang="en-US" dirty="0" smtClean="0"/>
              <a:t>Any decision will need to be discussed with, and approved by, the RDA (NSW) members as is required under the State Constitution and the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135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55" y="274638"/>
            <a:ext cx="975445" cy="73768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58091" y="274638"/>
            <a:ext cx="10524309" cy="1143000"/>
          </a:xfrm>
        </p:spPr>
        <p:txBody>
          <a:bodyPr anchor="t">
            <a:normAutofit fontScale="90000"/>
          </a:bodyPr>
          <a:lstStyle/>
          <a:p>
            <a:r>
              <a:rPr lang="en-AU" dirty="0" smtClean="0">
                <a:solidFill>
                  <a:srgbClr val="0070C0"/>
                </a:solidFill>
              </a:rPr>
              <a:t>Unincorporated Centres – what does this mean?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AU" dirty="0" smtClean="0"/>
              <a:t>Currently, Centres are branches of RDA (NSW)</a:t>
            </a:r>
          </a:p>
          <a:p>
            <a:r>
              <a:rPr lang="en-AU" dirty="0" smtClean="0"/>
              <a:t>Centres operate under delegation from RDA (NSW) directors</a:t>
            </a:r>
          </a:p>
          <a:p>
            <a:r>
              <a:rPr lang="en-AU" dirty="0" smtClean="0"/>
              <a:t>Centres are managed by a Committee voted into that role by members of the Centre</a:t>
            </a:r>
          </a:p>
          <a:p>
            <a:r>
              <a:rPr lang="en-AU" dirty="0" smtClean="0"/>
              <a:t>While management of a Centre officially rests with the elected Committee, all financial members of the Centre have an interest in the operation of the Centre</a:t>
            </a:r>
          </a:p>
          <a:p>
            <a:r>
              <a:rPr lang="en-AU" dirty="0" smtClean="0"/>
              <a:t>Centres are not “separate legal entities” – they cannot own land or shares in their own right, motor vehicles and trailers cannot be registered in the name of the Centre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37208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>
                <a:solidFill>
                  <a:srgbClr val="00B050"/>
                </a:solidFill>
              </a:rPr>
              <a:t>Why is this issue being addressed?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AU" sz="2800" dirty="0" smtClean="0"/>
          </a:p>
          <a:p>
            <a:pPr marL="0" indent="0">
              <a:buNone/>
            </a:pPr>
            <a:endParaRPr lang="en-AU" sz="2800" dirty="0"/>
          </a:p>
          <a:p>
            <a:pPr marL="0" indent="0">
              <a:buNone/>
            </a:pPr>
            <a:r>
              <a:rPr lang="en-AU" sz="2800" dirty="0" smtClean="0"/>
              <a:t>In </a:t>
            </a:r>
            <a:r>
              <a:rPr lang="en-AU" sz="2800" dirty="0"/>
              <a:t>order to </a:t>
            </a:r>
            <a:r>
              <a:rPr lang="en-AU" sz="2800" dirty="0" smtClean="0"/>
              <a:t>understand </a:t>
            </a:r>
            <a:r>
              <a:rPr lang="en-AU" sz="2800" dirty="0"/>
              <a:t>the overall operations of RDA (NSW) it is important to know how RDA (NSW) is structured and the laws under which it operates.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8485" y="274638"/>
            <a:ext cx="973915" cy="73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85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55" y="274638"/>
            <a:ext cx="975445" cy="73768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>
                <a:solidFill>
                  <a:srgbClr val="0070C0"/>
                </a:solidFill>
              </a:rPr>
              <a:t>Incorporation of Centres – what does this mean?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219200" y="1447799"/>
            <a:ext cx="10363200" cy="4913811"/>
          </a:xfrm>
        </p:spPr>
        <p:txBody>
          <a:bodyPr>
            <a:normAutofit/>
          </a:bodyPr>
          <a:lstStyle/>
          <a:p>
            <a:r>
              <a:rPr lang="en-US" dirty="0" smtClean="0"/>
              <a:t>Basically, if a Centre becomes “incorporated”, it becomes a company and is registered as a company with the Australian Securities and Investment Commission (ASIC).</a:t>
            </a:r>
          </a:p>
          <a:p>
            <a:endParaRPr lang="en-US" dirty="0" smtClean="0"/>
          </a:p>
          <a:p>
            <a:r>
              <a:rPr lang="en-US" dirty="0" smtClean="0"/>
              <a:t>Being incorporated, the Centre must comply with the Corporations Act 2001, as does RDA (NSW).</a:t>
            </a:r>
          </a:p>
          <a:p>
            <a:endParaRPr lang="en-US" dirty="0" smtClean="0"/>
          </a:p>
          <a:p>
            <a:r>
              <a:rPr lang="en-US" dirty="0" smtClean="0"/>
              <a:t>At law, the company is a separate legal entity – as is RDA (NSW).</a:t>
            </a:r>
          </a:p>
          <a:p>
            <a:endParaRPr lang="en-US" dirty="0" smtClean="0"/>
          </a:p>
          <a:p>
            <a:r>
              <a:rPr lang="en-US" dirty="0" smtClean="0"/>
              <a:t>The directors of the Centre company have the same responsibilities as do the directors of RDA (NSW).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536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55" y="274638"/>
            <a:ext cx="975445" cy="73768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>
                <a:solidFill>
                  <a:srgbClr val="0070C0"/>
                </a:solidFill>
              </a:rPr>
              <a:t>Incorporation of Centres – what does this mean?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AU" dirty="0" smtClean="0"/>
              <a:t>Because a corporatized Centre is a separate legal entity, the rest of the organisation (RDA (NSW) and all other RDA (NSW) Centres) are protected against any liabilities of any failed Centre company</a:t>
            </a:r>
          </a:p>
          <a:p>
            <a:r>
              <a:rPr lang="en-AU" dirty="0" smtClean="0"/>
              <a:t>There will not be any changes to the way that Centres operate</a:t>
            </a:r>
          </a:p>
          <a:p>
            <a:r>
              <a:rPr lang="en-AU" dirty="0" smtClean="0"/>
              <a:t>There will be more regulatory provisions to be complied with</a:t>
            </a:r>
          </a:p>
          <a:p>
            <a:r>
              <a:rPr lang="en-AU" dirty="0" smtClean="0"/>
              <a:t>Corporatized Centres can apply for grants in their own name</a:t>
            </a:r>
          </a:p>
          <a:p>
            <a:r>
              <a:rPr lang="en-AU" dirty="0" smtClean="0"/>
              <a:t>Corporatized Centres, while legally separate from RDA (NSW), remain part of the overall RDA (NSW) structure</a:t>
            </a:r>
          </a:p>
          <a:p>
            <a:r>
              <a:rPr lang="en-AU" dirty="0" smtClean="0"/>
              <a:t>New Constitutions would need to be developed in order for those Constitutions to be suitable for an incorporated Centre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5148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55" y="274638"/>
            <a:ext cx="975445" cy="73768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>
                <a:solidFill>
                  <a:srgbClr val="7030A0"/>
                </a:solidFill>
              </a:rPr>
              <a:t>Incorporation of Centres – what are the options?</a:t>
            </a:r>
            <a:endParaRPr lang="en-AU" dirty="0">
              <a:solidFill>
                <a:srgbClr val="7030A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Centres can, generally, be either:</a:t>
            </a:r>
          </a:p>
          <a:p>
            <a:pPr lvl="1"/>
            <a:r>
              <a:rPr lang="en-AU" dirty="0" smtClean="0"/>
              <a:t>proprietary limited companies with a share capital</a:t>
            </a:r>
          </a:p>
          <a:p>
            <a:pPr lvl="1"/>
            <a:r>
              <a:rPr lang="en-AU" dirty="0" smtClean="0"/>
              <a:t>companies limited by guarantee</a:t>
            </a:r>
          </a:p>
          <a:p>
            <a:endParaRPr lang="en-AU" dirty="0" smtClean="0"/>
          </a:p>
          <a:p>
            <a:r>
              <a:rPr lang="en-AU" dirty="0" smtClean="0"/>
              <a:t>In order to remain consistent with the current structure:</a:t>
            </a:r>
          </a:p>
          <a:p>
            <a:pPr lvl="1"/>
            <a:r>
              <a:rPr lang="en-AU" dirty="0" smtClean="0"/>
              <a:t>if a Centre company is limited by shares, the shares are owned by RDA (NSW)</a:t>
            </a:r>
          </a:p>
          <a:p>
            <a:pPr lvl="1"/>
            <a:r>
              <a:rPr lang="en-AU" dirty="0" smtClean="0"/>
              <a:t>if a Centre company is limited by guarantee, the “member” would be RDA (NSW) – but Centres are “members” of RDA (NSW)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96048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55" y="274638"/>
            <a:ext cx="975445" cy="73768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>
                <a:solidFill>
                  <a:srgbClr val="C00000"/>
                </a:solidFill>
              </a:rPr>
              <a:t>What are the next steps?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219199" y="1447799"/>
            <a:ext cx="10589623" cy="503137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While no decision has yet been made, the most likely scenario could be:</a:t>
            </a:r>
          </a:p>
          <a:p>
            <a:r>
              <a:rPr lang="en-US" dirty="0" smtClean="0"/>
              <a:t>Legal advice is sought about the proposal covering such things as:</a:t>
            </a:r>
          </a:p>
          <a:p>
            <a:pPr lvl="1"/>
            <a:r>
              <a:rPr lang="en-US" dirty="0" smtClean="0"/>
              <a:t>Possible structure</a:t>
            </a:r>
          </a:p>
          <a:p>
            <a:pPr lvl="1"/>
            <a:r>
              <a:rPr lang="en-US" dirty="0" smtClean="0"/>
              <a:t>Changes required to Centre Constitutions</a:t>
            </a:r>
          </a:p>
          <a:p>
            <a:pPr lvl="1"/>
            <a:r>
              <a:rPr lang="en-US" dirty="0" smtClean="0"/>
              <a:t>Whether Centre Committee Members will be either managers or directors of incorporated Centres</a:t>
            </a:r>
          </a:p>
          <a:p>
            <a:r>
              <a:rPr lang="en-US" dirty="0" smtClean="0"/>
              <a:t>Legal opinion(s) put to Centres for discussion and voting on whether legal advice is to be accepted and followed or whether further advice is needed</a:t>
            </a:r>
          </a:p>
          <a:p>
            <a:r>
              <a:rPr lang="en-US" dirty="0" smtClean="0"/>
              <a:t>Draft uniform Centre Constitution developed and voted on by Centres</a:t>
            </a:r>
          </a:p>
          <a:p>
            <a:r>
              <a:rPr lang="en-US" dirty="0" smtClean="0"/>
              <a:t>Company structures set up with each Centre being a separate company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557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55" y="274638"/>
            <a:ext cx="975445" cy="73768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C00000"/>
                </a:solidFill>
                <a:latin typeface="Castellar" panose="020A0402060406010301" pitchFamily="18" charset="0"/>
              </a:rPr>
              <a:t>Any questions?</a:t>
            </a:r>
            <a:endParaRPr lang="en-US" sz="4400" dirty="0">
              <a:solidFill>
                <a:srgbClr val="C00000"/>
              </a:solidFill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162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19200" y="365761"/>
            <a:ext cx="10363200" cy="57476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219200" y="5512526"/>
            <a:ext cx="10363200" cy="50727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8990" y="1798918"/>
            <a:ext cx="4583619" cy="3465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29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55" y="274638"/>
            <a:ext cx="975445" cy="73768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128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>
                <a:solidFill>
                  <a:srgbClr val="00B050"/>
                </a:solidFill>
              </a:rPr>
              <a:t>Why is this issue being addressed?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50444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sz="2800" dirty="0" smtClean="0"/>
              <a:t>Views which have been expressed over the years, including very recently, have varied between:</a:t>
            </a:r>
          </a:p>
          <a:p>
            <a:pPr marL="0" indent="0">
              <a:buNone/>
            </a:pPr>
            <a:endParaRPr lang="en-AU" sz="2800" dirty="0" smtClean="0"/>
          </a:p>
          <a:p>
            <a:r>
              <a:rPr lang="en-AU" sz="2800" dirty="0" smtClean="0"/>
              <a:t>Why doesn’t the Board take a more active role in the management and control of our Centre; </a:t>
            </a:r>
          </a:p>
          <a:p>
            <a:pPr marL="0" indent="0">
              <a:buNone/>
            </a:pPr>
            <a:r>
              <a:rPr lang="en-AU" sz="2800" dirty="0" smtClean="0"/>
              <a:t>and</a:t>
            </a:r>
          </a:p>
          <a:p>
            <a:r>
              <a:rPr lang="en-AU" sz="2800" dirty="0" smtClean="0"/>
              <a:t>This is our Centre and the Board should have nothing to do with our Centre and its operations</a:t>
            </a:r>
          </a:p>
          <a:p>
            <a:pPr marL="0" indent="0">
              <a:buNone/>
            </a:pPr>
            <a:endParaRPr lang="en-AU" sz="2800" dirty="0" smtClean="0"/>
          </a:p>
          <a:p>
            <a:pPr marL="0" indent="0">
              <a:buNone/>
            </a:pPr>
            <a:r>
              <a:rPr lang="en-AU" sz="2800" dirty="0" smtClean="0"/>
              <a:t>These are the “extreme” positions and, fortunately, very rare, but the results of such views account for a lot of the time of the Board.</a:t>
            </a:r>
            <a:endParaRPr lang="en-AU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8485" y="274638"/>
            <a:ext cx="973915" cy="73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381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>
                <a:solidFill>
                  <a:srgbClr val="00B050"/>
                </a:solidFill>
              </a:rPr>
              <a:t>What is RDA (NSW) made up of?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endParaRPr lang="en-AU" sz="3200" dirty="0" smtClean="0"/>
          </a:p>
          <a:p>
            <a:pPr lvl="1"/>
            <a:r>
              <a:rPr lang="en-AU" sz="3200" dirty="0" smtClean="0"/>
              <a:t>The </a:t>
            </a:r>
            <a:r>
              <a:rPr lang="en-AU" sz="3200" dirty="0"/>
              <a:t>“</a:t>
            </a:r>
            <a:r>
              <a:rPr lang="en-AU" sz="3600" dirty="0"/>
              <a:t>head organisation” – RDA (NSW)</a:t>
            </a:r>
          </a:p>
          <a:p>
            <a:pPr lvl="1"/>
            <a:endParaRPr lang="en-AU" sz="3600" dirty="0"/>
          </a:p>
          <a:p>
            <a:pPr lvl="1"/>
            <a:r>
              <a:rPr lang="en-AU" sz="3600" dirty="0"/>
              <a:t>Centres and Centre Members</a:t>
            </a:r>
          </a:p>
          <a:p>
            <a:pPr lvl="1"/>
            <a:endParaRPr lang="en-AU" sz="3600" dirty="0"/>
          </a:p>
          <a:p>
            <a:pPr lvl="1"/>
            <a:r>
              <a:rPr lang="en-AU" sz="3600" dirty="0"/>
              <a:t>Volunte</a:t>
            </a:r>
            <a:r>
              <a:rPr lang="en-AU" sz="3200" dirty="0"/>
              <a:t>ers/Employees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55" y="274638"/>
            <a:ext cx="975445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959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55" y="274638"/>
            <a:ext cx="975445" cy="73768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r>
              <a:rPr lang="en-AU" sz="3200" b="1" dirty="0">
                <a:solidFill>
                  <a:srgbClr val="00B050"/>
                </a:solidFill>
              </a:rPr>
              <a:t>What is </a:t>
            </a:r>
            <a:r>
              <a:rPr lang="en-AU" sz="3200" b="1" dirty="0" smtClean="0">
                <a:solidFill>
                  <a:srgbClr val="00B050"/>
                </a:solidFill>
              </a:rPr>
              <a:t>the structure of the  </a:t>
            </a:r>
            <a:r>
              <a:rPr lang="en-AU" sz="3200" b="1" dirty="0">
                <a:solidFill>
                  <a:srgbClr val="00B050"/>
                </a:solidFill>
              </a:rPr>
              <a:t>“head organisation</a:t>
            </a:r>
            <a:r>
              <a:rPr lang="en-AU" sz="3200" b="1" dirty="0" smtClean="0">
                <a:solidFill>
                  <a:srgbClr val="00B050"/>
                </a:solidFill>
              </a:rPr>
              <a:t>”?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sz="2800" dirty="0" smtClean="0"/>
              <a:t>RDA </a:t>
            </a:r>
            <a:r>
              <a:rPr lang="en-AU" sz="2800" dirty="0"/>
              <a:t>(NSW) is </a:t>
            </a:r>
            <a:r>
              <a:rPr lang="en-AU" sz="2800" dirty="0" smtClean="0"/>
              <a:t>a company</a:t>
            </a:r>
          </a:p>
          <a:p>
            <a:endParaRPr lang="en-AU" sz="2800" dirty="0"/>
          </a:p>
          <a:p>
            <a:r>
              <a:rPr lang="en-AU" sz="2800" dirty="0"/>
              <a:t>Being a company, RDA (NSW) must comply with the </a:t>
            </a:r>
            <a:r>
              <a:rPr lang="en-AU" sz="2800" dirty="0" smtClean="0"/>
              <a:t>Corporations </a:t>
            </a:r>
            <a:r>
              <a:rPr lang="en-AU" sz="2800" dirty="0"/>
              <a:t>Act and the Regulations under that </a:t>
            </a:r>
            <a:r>
              <a:rPr lang="en-AU" sz="2800" dirty="0" smtClean="0"/>
              <a:t>Act</a:t>
            </a:r>
          </a:p>
          <a:p>
            <a:endParaRPr lang="en-AU" sz="2800" dirty="0"/>
          </a:p>
          <a:p>
            <a:r>
              <a:rPr lang="en-AU" sz="2800" dirty="0"/>
              <a:t>RDA (NSW) has a Constitution </a:t>
            </a:r>
            <a:r>
              <a:rPr lang="en-AU" sz="2800" dirty="0" smtClean="0"/>
              <a:t>which, along with the company law, </a:t>
            </a:r>
            <a:r>
              <a:rPr lang="en-AU" sz="2800" dirty="0"/>
              <a:t>regulates the way that the company </a:t>
            </a:r>
            <a:r>
              <a:rPr lang="en-AU" sz="2800" dirty="0" smtClean="0"/>
              <a:t>operates</a:t>
            </a:r>
          </a:p>
          <a:p>
            <a:endParaRPr lang="en-AU" sz="2800" dirty="0"/>
          </a:p>
          <a:p>
            <a:r>
              <a:rPr lang="en-AU" sz="2800" dirty="0"/>
              <a:t>RDA (NSW) is a “company limited by guarantee</a:t>
            </a:r>
            <a:r>
              <a:rPr lang="en-AU" sz="2800" dirty="0" smtClean="0"/>
              <a:t>”</a:t>
            </a:r>
          </a:p>
          <a:p>
            <a:endParaRPr lang="en-AU" sz="2800" dirty="0"/>
          </a:p>
          <a:p>
            <a:r>
              <a:rPr lang="en-AU" sz="2800" dirty="0"/>
              <a:t>RDA (NSW) has “members” – each Centre is a “member” of RDA (NSW)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245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55" y="274638"/>
            <a:ext cx="975445" cy="73768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What does “limited by guarantee” mean?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219200" y="1447799"/>
            <a:ext cx="10363200" cy="5148943"/>
          </a:xfrm>
        </p:spPr>
        <p:txBody>
          <a:bodyPr>
            <a:normAutofit/>
          </a:bodyPr>
          <a:lstStyle/>
          <a:p>
            <a:r>
              <a:rPr lang="en-US" dirty="0" smtClean="0"/>
              <a:t>The company does not issue shares and does not pay dividends</a:t>
            </a:r>
          </a:p>
          <a:p>
            <a:r>
              <a:rPr lang="en-US" dirty="0" smtClean="0"/>
              <a:t>Each member of the company is required to pay a certain amount towards the liabilities of the company if the company goes into liquidation and is wound up</a:t>
            </a:r>
          </a:p>
          <a:p>
            <a:r>
              <a:rPr lang="en-US" dirty="0" smtClean="0"/>
              <a:t>In the case of RDA (NSW), Centres are “members” of the company and are therefore liable to contribute towards those costs in the event of winding up</a:t>
            </a:r>
          </a:p>
          <a:p>
            <a:r>
              <a:rPr lang="en-AU" dirty="0" smtClean="0"/>
              <a:t>The Constitution of RDA (NSW) specifies that the amount of such contribution by each member is limited to the amount of unpaid annual affiliation fees (at present, a maximum of $110 if nothing has been paid) and (under commercial law) any amounts owing to the company – </a:t>
            </a:r>
            <a:r>
              <a:rPr lang="en-AU" b="1" i="1" u="sng" dirty="0" smtClean="0"/>
              <a:t>however</a:t>
            </a:r>
            <a:r>
              <a:rPr lang="en-AU" dirty="0" smtClean="0"/>
              <a:t>, Centres are part of the company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1004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55" y="274638"/>
            <a:ext cx="975445" cy="73768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AU" sz="3200" b="1" dirty="0">
                <a:solidFill>
                  <a:srgbClr val="00B050"/>
                </a:solidFill>
              </a:rPr>
              <a:t>What is the significance of RDA (NSW) being a “company</a:t>
            </a:r>
            <a:r>
              <a:rPr lang="en-AU" sz="3200" b="1" dirty="0" smtClean="0">
                <a:solidFill>
                  <a:srgbClr val="00B050"/>
                </a:solidFill>
              </a:rPr>
              <a:t>”?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AU" sz="3200" dirty="0"/>
              <a:t>A company, amongst other things:</a:t>
            </a:r>
          </a:p>
          <a:p>
            <a:pPr lvl="1"/>
            <a:endParaRPr lang="en-AU" sz="2800" dirty="0"/>
          </a:p>
          <a:p>
            <a:pPr lvl="1"/>
            <a:r>
              <a:rPr lang="en-AU" sz="2800" dirty="0"/>
              <a:t>At law, is treated as if it is a person</a:t>
            </a:r>
          </a:p>
          <a:p>
            <a:pPr lvl="1"/>
            <a:endParaRPr lang="en-AU" sz="2800" dirty="0"/>
          </a:p>
          <a:p>
            <a:pPr lvl="1"/>
            <a:r>
              <a:rPr lang="en-AU" sz="2800" dirty="0"/>
              <a:t>Must comply with Government laws and regulations</a:t>
            </a:r>
          </a:p>
          <a:p>
            <a:pPr lvl="1"/>
            <a:endParaRPr lang="en-AU" sz="2800" dirty="0"/>
          </a:p>
          <a:p>
            <a:pPr lvl="1"/>
            <a:r>
              <a:rPr lang="en-AU" sz="2800" dirty="0"/>
              <a:t>Can sue and can be sued</a:t>
            </a:r>
          </a:p>
          <a:p>
            <a:pPr lvl="1"/>
            <a:endParaRPr lang="en-AU" sz="2800" dirty="0"/>
          </a:p>
          <a:p>
            <a:pPr lvl="1"/>
            <a:r>
              <a:rPr lang="en-AU" sz="2800" dirty="0"/>
              <a:t>Must have directors</a:t>
            </a:r>
          </a:p>
          <a:p>
            <a:pPr lvl="1"/>
            <a:endParaRPr lang="en-AU" sz="2800" dirty="0"/>
          </a:p>
          <a:p>
            <a:pPr lvl="1"/>
            <a:r>
              <a:rPr lang="en-AU" sz="2800" dirty="0"/>
              <a:t>Operates through its </a:t>
            </a:r>
            <a:r>
              <a:rPr lang="en-AU" sz="2800" dirty="0" smtClean="0"/>
              <a:t>directors and those authorised by directors</a:t>
            </a:r>
          </a:p>
          <a:p>
            <a:pPr lvl="1"/>
            <a:endParaRPr lang="en-AU" sz="2800" dirty="0" smtClean="0"/>
          </a:p>
          <a:p>
            <a:pPr lvl="1"/>
            <a:r>
              <a:rPr lang="en-AU" sz="2800" dirty="0" smtClean="0"/>
              <a:t>Ultimate responsibility, at law, rests with the directors</a:t>
            </a:r>
            <a:endParaRPr lang="en-AU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49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55" y="274638"/>
            <a:ext cx="975445" cy="73768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Company law and RDA (NSW)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AU" sz="2800" dirty="0" smtClean="0"/>
          </a:p>
          <a:p>
            <a:pPr marL="0" indent="0">
              <a:buNone/>
            </a:pPr>
            <a:r>
              <a:rPr lang="en-AU" sz="2800" dirty="0" smtClean="0"/>
              <a:t>The Corporations Act 2001 and Regulations made under that Act control, or affect such things as:</a:t>
            </a:r>
          </a:p>
          <a:p>
            <a:pPr marL="0" indent="0">
              <a:buNone/>
            </a:pPr>
            <a:endParaRPr lang="en-AU" sz="2800" dirty="0" smtClean="0"/>
          </a:p>
          <a:p>
            <a:r>
              <a:rPr lang="en-AU" sz="2800" dirty="0" smtClean="0"/>
              <a:t>Role, obligations, responsibilities and liabilities of directors.</a:t>
            </a:r>
          </a:p>
          <a:p>
            <a:endParaRPr lang="en-AU" sz="2800" dirty="0" smtClean="0"/>
          </a:p>
          <a:p>
            <a:r>
              <a:rPr lang="en-AU" sz="2800" dirty="0" smtClean="0"/>
              <a:t>Role of Constitution (if any) of a company.</a:t>
            </a:r>
          </a:p>
          <a:p>
            <a:endParaRPr lang="en-AU" sz="2800" dirty="0"/>
          </a:p>
          <a:p>
            <a:r>
              <a:rPr lang="en-AU" sz="2800" dirty="0" smtClean="0"/>
              <a:t>Role and responsibilities of others associated with a company.</a:t>
            </a:r>
          </a:p>
        </p:txBody>
      </p:sp>
    </p:spTree>
    <p:extLst>
      <p:ext uri="{BB962C8B-B14F-4D97-AF65-F5344CB8AC3E}">
        <p14:creationId xmlns:p14="http://schemas.microsoft.com/office/powerpoint/2010/main" val="3936097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55" y="274638"/>
            <a:ext cx="975445" cy="73768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Company law and company constitution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u="sng" dirty="0" smtClean="0"/>
              <a:t>Corporations Act 2019:</a:t>
            </a:r>
            <a:endParaRPr lang="en-AU" u="sng" dirty="0" smtClean="0"/>
          </a:p>
          <a:p>
            <a:pPr marL="0" indent="0">
              <a:buNone/>
            </a:pPr>
            <a:r>
              <a:rPr lang="en-AU" b="1" dirty="0" smtClean="0"/>
              <a:t>140  </a:t>
            </a:r>
            <a:r>
              <a:rPr lang="en-AU" b="1" dirty="0"/>
              <a:t>Effect of constitution and replaceable rules</a:t>
            </a:r>
          </a:p>
          <a:p>
            <a:pPr marL="0" indent="0">
              <a:buNone/>
            </a:pPr>
            <a:r>
              <a:rPr lang="en-AU" dirty="0"/>
              <a:t>	(1)	A company’s constitution (if any) and any replaceable rules </a:t>
            </a:r>
            <a:r>
              <a:rPr lang="en-AU" dirty="0" smtClean="0"/>
              <a:t>			that apply </a:t>
            </a:r>
            <a:r>
              <a:rPr lang="en-AU" dirty="0"/>
              <a:t>to the company have effect as a contract:</a:t>
            </a:r>
          </a:p>
          <a:p>
            <a:pPr marL="0" indent="0">
              <a:buNone/>
            </a:pPr>
            <a:r>
              <a:rPr lang="en-AU" dirty="0"/>
              <a:t>	</a:t>
            </a:r>
            <a:r>
              <a:rPr lang="en-AU" dirty="0" smtClean="0"/>
              <a:t>	(</a:t>
            </a:r>
            <a:r>
              <a:rPr lang="en-AU" dirty="0"/>
              <a:t>a)	between the company and each member; and</a:t>
            </a:r>
          </a:p>
          <a:p>
            <a:pPr marL="0" indent="0">
              <a:buNone/>
            </a:pPr>
            <a:r>
              <a:rPr lang="en-AU" dirty="0"/>
              <a:t>	</a:t>
            </a:r>
            <a:r>
              <a:rPr lang="en-AU" dirty="0" smtClean="0"/>
              <a:t>	(</a:t>
            </a:r>
            <a:r>
              <a:rPr lang="en-AU" dirty="0"/>
              <a:t>b)	between the company and each director and company </a:t>
            </a:r>
            <a:r>
              <a:rPr lang="en-AU" dirty="0" smtClean="0"/>
              <a:t>			secretary</a:t>
            </a:r>
            <a:r>
              <a:rPr lang="en-AU" dirty="0"/>
              <a:t>; and</a:t>
            </a:r>
          </a:p>
          <a:p>
            <a:pPr marL="0" indent="0">
              <a:buNone/>
            </a:pPr>
            <a:r>
              <a:rPr lang="en-AU" dirty="0"/>
              <a:t>	</a:t>
            </a:r>
            <a:r>
              <a:rPr lang="en-AU" dirty="0" smtClean="0"/>
              <a:t>	(</a:t>
            </a:r>
            <a:r>
              <a:rPr lang="en-AU" dirty="0"/>
              <a:t>c)	between a member and each other member;</a:t>
            </a:r>
          </a:p>
          <a:p>
            <a:pPr marL="0" indent="0">
              <a:buNone/>
            </a:pPr>
            <a:r>
              <a:rPr lang="en-AU" dirty="0" smtClean="0"/>
              <a:t>		under </a:t>
            </a:r>
            <a:r>
              <a:rPr lang="en-AU" dirty="0"/>
              <a:t>which each person agrees to observe and perform the </a:t>
            </a:r>
            <a:r>
              <a:rPr lang="en-AU" dirty="0" smtClean="0"/>
              <a:t>			constitution </a:t>
            </a:r>
            <a:r>
              <a:rPr lang="en-AU" dirty="0"/>
              <a:t>and rules so far as they apply to that </a:t>
            </a:r>
            <a:r>
              <a:rPr lang="en-AU" dirty="0" smtClean="0"/>
              <a:t>person.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541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siness plan presentation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plan presentation.potx" id="{B0CF94B3-F59B-427A-A620-6B86E9154593}" vid="{92489599-94E0-42FA-BFD7-90FE9B56DF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plan presentation</Template>
  <TotalTime>5601</TotalTime>
  <Words>1773</Words>
  <Application>Microsoft Office PowerPoint</Application>
  <PresentationFormat>Widescreen</PresentationFormat>
  <Paragraphs>193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Algerian</vt:lpstr>
      <vt:lpstr>Arial</vt:lpstr>
      <vt:lpstr>Calibri</vt:lpstr>
      <vt:lpstr>Cambria</vt:lpstr>
      <vt:lpstr>Castellar</vt:lpstr>
      <vt:lpstr>Wingdings 2</vt:lpstr>
      <vt:lpstr>Business plan presentation</vt:lpstr>
      <vt:lpstr>Riding for the Disabled Association (NSW)</vt:lpstr>
      <vt:lpstr>Why is this issue being addressed?</vt:lpstr>
      <vt:lpstr>Why is this issue being addressed?</vt:lpstr>
      <vt:lpstr>What is RDA (NSW) made up of?</vt:lpstr>
      <vt:lpstr>What is the structure of the  “head organisation”?</vt:lpstr>
      <vt:lpstr>What does “limited by guarantee” mean?</vt:lpstr>
      <vt:lpstr>What is the significance of RDA (NSW) being a “company”?</vt:lpstr>
      <vt:lpstr>Company law and RDA (NSW)</vt:lpstr>
      <vt:lpstr>Company law and company constitution</vt:lpstr>
      <vt:lpstr>Company law and directors</vt:lpstr>
      <vt:lpstr>Directors under Company Law</vt:lpstr>
      <vt:lpstr>Directors under Company Law</vt:lpstr>
      <vt:lpstr>RDA (NSW) Constitution and directors</vt:lpstr>
      <vt:lpstr>RDA (NSW) Constitution and directors</vt:lpstr>
      <vt:lpstr>What other laws and provisions apply?</vt:lpstr>
      <vt:lpstr>What is the status of Centres?</vt:lpstr>
      <vt:lpstr>RDA (NSW) and its structure</vt:lpstr>
      <vt:lpstr>Possible structure for the organisation</vt:lpstr>
      <vt:lpstr>Unincorporated Centres – what does this mean?</vt:lpstr>
      <vt:lpstr>Incorporation of Centres – what does this mean?</vt:lpstr>
      <vt:lpstr>Incorporation of Centres – what does this mean?</vt:lpstr>
      <vt:lpstr>Incorporation of Centres – what are the options?</vt:lpstr>
      <vt:lpstr>What are the next steps?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Riding for the Disabled Association (NSW)</dc:title>
  <dc:creator>Joseph</dc:creator>
  <cp:lastModifiedBy>Joseph</cp:lastModifiedBy>
  <cp:revision>59</cp:revision>
  <dcterms:created xsi:type="dcterms:W3CDTF">2019-04-18T04:30:04Z</dcterms:created>
  <dcterms:modified xsi:type="dcterms:W3CDTF">2019-05-03T20:50:39Z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74069300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